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9" r:id="rId4"/>
    <p:sldId id="262" r:id="rId5"/>
    <p:sldId id="285" r:id="rId6"/>
    <p:sldId id="272" r:id="rId7"/>
    <p:sldId id="274" r:id="rId8"/>
    <p:sldId id="276" r:id="rId9"/>
    <p:sldId id="312" r:id="rId10"/>
    <p:sldId id="307" r:id="rId11"/>
    <p:sldId id="311" r:id="rId12"/>
    <p:sldId id="308" r:id="rId13"/>
    <p:sldId id="305" r:id="rId14"/>
    <p:sldId id="302" r:id="rId15"/>
    <p:sldId id="300" r:id="rId16"/>
    <p:sldId id="303" r:id="rId17"/>
    <p:sldId id="304" r:id="rId18"/>
    <p:sldId id="270" r:id="rId19"/>
    <p:sldId id="313" r:id="rId20"/>
    <p:sldId id="314" r:id="rId21"/>
    <p:sldId id="306" r:id="rId22"/>
    <p:sldId id="286" r:id="rId23"/>
    <p:sldId id="264" r:id="rId24"/>
    <p:sldId id="283" r:id="rId25"/>
    <p:sldId id="284" r:id="rId26"/>
    <p:sldId id="287" r:id="rId27"/>
    <p:sldId id="282" r:id="rId28"/>
    <p:sldId id="265" r:id="rId29"/>
    <p:sldId id="288" r:id="rId30"/>
    <p:sldId id="290" r:id="rId31"/>
    <p:sldId id="292" r:id="rId32"/>
    <p:sldId id="266" r:id="rId33"/>
    <p:sldId id="309" r:id="rId34"/>
    <p:sldId id="291" r:id="rId35"/>
    <p:sldId id="396" r:id="rId36"/>
    <p:sldId id="315" r:id="rId37"/>
    <p:sldId id="275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4A84"/>
    <a:srgbClr val="03111C"/>
    <a:srgbClr val="E1EEFB"/>
    <a:srgbClr val="BC8FDD"/>
    <a:srgbClr val="9EA5B7"/>
    <a:srgbClr val="B9D7F5"/>
    <a:srgbClr val="C9FFE1"/>
    <a:srgbClr val="FFAFAF"/>
    <a:srgbClr val="994A3C"/>
    <a:srgbClr val="F9E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77" autoAdjust="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C762A5-6523-56FC-40DD-CB096460E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3D22C-2F46-0C8E-10F4-0E0AC8119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3DC3AD-474C-6F22-4F93-01308D69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938F7-44A2-96D2-5502-CF35EBA9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008B6C-CB64-4B12-8A6F-58A32E94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387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43237F-EF03-6D6F-2F31-938052423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6F71B4-6047-1513-E368-9042855042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DECBA-8D10-3402-9623-2FFD47505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02C93-6431-F05A-FEBD-52854E4A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B0F78-E8F1-F607-2AFA-81BE65FF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1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97EC7F-79D8-E8C0-BDE4-3F98FEC8BD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F94C58-1158-4D05-2130-115F042496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1400A-68CD-A946-4CC4-5ED99807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72FA43-19AB-F07D-954F-43A78A82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5E0DB7-5B77-B96C-25CE-10492BDB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87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AADB8-C2EE-E553-F91B-54BB39D0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E03309-8B4D-9133-4637-779923CD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74D677-D708-237D-2438-5153BDC15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66C280-32B4-A02B-9B34-66CB5A7A7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846FBB-AABD-8F6F-113B-9B421A06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1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856FB6-7683-C502-B76E-336A7A90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6E1D57-31D7-FD4B-B3F5-05322D5E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CCF3D0-871E-03E2-F2A6-8B090C086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78653-1954-D5F3-C38D-8D395EAED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F71A02-B6E4-E493-E9AC-D644BCCA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93558-D658-F609-46F9-A7F13438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0DBCA-6146-F46F-AFF3-674E7BA13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258E98-439C-2B24-0EDA-DB8B83855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BE8C34-5D6C-3819-E5B2-1D846357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F4FD2C-970C-8C6B-FEA9-9DDC9818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59D73-74D7-625F-FBC9-A2204D7A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05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FCF70-861B-91C1-A574-D6098A2C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A98F7F-518D-989C-3403-C73BAF897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5C0739-9A28-4EA1-B4B0-4237C54B8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51B7E4-1EBD-22B0-DACE-3DB4D191A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3895852-20EA-986A-2406-CCE15093D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835416E-3B29-3BAA-3B4F-897A1CA9F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AE4B19-B773-D30E-3E04-483FA102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0789F7-DDA2-A89E-D0ED-7BF23C5C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67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505BC-A2C7-2428-2A31-C0AB86C72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547D54-0760-FD1C-F527-4B1B6606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CFF057-1514-3F31-9C4C-C3CC6027B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AD6B4F-C0D2-FEF8-0AA4-9BCE18B3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53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139276-D102-488B-8881-BCE40B72A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CF0C29-7C9E-E5D7-3158-DA77EAD9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396C17-6750-E6A4-C583-3ADD93CD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09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34358-35FD-7D0B-2B09-47882D719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9D6CF-2708-EA73-FFB2-A0D590454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8B2CB6-80A7-56AE-0206-44563C721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5371A9-5D41-8E77-0AFC-3709D6E0E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97ECDA-EE62-2E23-E837-9D79875C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FF5A0-836F-3848-B201-D2152E04E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5EED3-67AB-A337-776F-014BCA86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B56547-E5EA-4FCC-F417-967012E89F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C3E26A-10CE-CDB0-2D7E-9ECD7B0F8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A6D32-3EC7-7E6C-7B2D-FF4308CF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C102-3C5D-00E3-EAEB-BF943176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2EF037-4E63-D399-7BA3-BDCA58C18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588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8D6795-AE76-B306-7538-AEC5EE9F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105C6C-0ACB-110B-1A01-BF9A073B47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333C4-798D-66B3-AC49-8D379E3B5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6FCC09-1A16-4720-823E-2E34C41BF047}" type="datetimeFigureOut">
              <a:rPr lang="ko-KR" altLang="en-US" smtClean="0"/>
              <a:t>2024-09-14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50DD9C-D006-B5DB-3FE9-408C54683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647717-E990-36A9-631E-36EDA9641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0C213C-1D5C-469C-8590-CD3BFF0929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20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1760C-77B2-50D6-8152-EE82E8D8C45E}"/>
              </a:ext>
            </a:extLst>
          </p:cNvPr>
          <p:cNvSpPr txBox="1"/>
          <p:nvPr/>
        </p:nvSpPr>
        <p:spPr>
          <a:xfrm>
            <a:off x="9650476" y="6579719"/>
            <a:ext cx="25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  <a:endParaRPr lang="ko-KR" altLang="en-US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A7EC6F-B06E-893D-D658-E20A661A420D}"/>
              </a:ext>
            </a:extLst>
          </p:cNvPr>
          <p:cNvSpPr/>
          <p:nvPr/>
        </p:nvSpPr>
        <p:spPr>
          <a:xfrm>
            <a:off x="0" y="0"/>
            <a:ext cx="2305071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Ghost Horse">
            <a:extLst>
              <a:ext uri="{FF2B5EF4-FFF2-40B4-BE49-F238E27FC236}">
                <a16:creationId xmlns:a16="http://schemas.microsoft.com/office/drawing/2014/main" id="{917B2B6F-60B3-66F0-585D-EFDF33195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71" y="0"/>
            <a:ext cx="98854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F3741C-174E-8514-19CA-1886E8A3413C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0" y="3429000"/>
            <a:ext cx="3746500" cy="0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8D862EF8-EBF8-6F73-E153-64AAE55AB721}"/>
              </a:ext>
            </a:extLst>
          </p:cNvPr>
          <p:cNvSpPr/>
          <p:nvPr/>
        </p:nvSpPr>
        <p:spPr>
          <a:xfrm>
            <a:off x="3727450" y="3303000"/>
            <a:ext cx="252000" cy="252000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55D62-8E19-F539-7F07-E1E7724ECDDB}"/>
              </a:ext>
            </a:extLst>
          </p:cNvPr>
          <p:cNvSpPr txBox="1"/>
          <p:nvPr/>
        </p:nvSpPr>
        <p:spPr>
          <a:xfrm>
            <a:off x="49695" y="2779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기획서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EC107-60C8-EA98-7FDD-6A55F76EF74A}"/>
              </a:ext>
            </a:extLst>
          </p:cNvPr>
          <p:cNvSpPr txBox="1"/>
          <p:nvPr/>
        </p:nvSpPr>
        <p:spPr>
          <a:xfrm>
            <a:off x="93977" y="3564780"/>
            <a:ext cx="3994139" cy="614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검은사막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신규 </a:t>
            </a:r>
            <a:r>
              <a:rPr lang="ko-KR" altLang="en-US" sz="1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기획서</a:t>
            </a:r>
            <a:endParaRPr lang="en-US" altLang="ko-KR" sz="1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634C93-B187-4EA8-E76B-625F5C53F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26" y="749794"/>
            <a:ext cx="2702448" cy="11792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FC3199-1596-070C-56BD-B0F0CE468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4860" y="230881"/>
            <a:ext cx="1649663" cy="2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7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87111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7453C2-1301-7193-E325-DA0164B069F0}"/>
              </a:ext>
            </a:extLst>
          </p:cNvPr>
          <p:cNvSpPr txBox="1"/>
          <p:nvPr/>
        </p:nvSpPr>
        <p:spPr>
          <a:xfrm>
            <a:off x="1074558" y="1255443"/>
            <a:ext cx="510054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상승치 확률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5A00C6E-87A9-22E5-3F81-6A5BE1B3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1424327-96C7-71B5-35B6-0C4A8066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517217"/>
              </p:ext>
            </p:extLst>
          </p:nvPr>
        </p:nvGraphicFramePr>
        <p:xfrm>
          <a:off x="1074558" y="1756894"/>
          <a:ext cx="4465978" cy="46692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989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2232989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상승치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(%)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109056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68911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0.8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015930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4.73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264424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1566305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9.86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504787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12.42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7034459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14.99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712112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17.55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732984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20.11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868333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A2691EF-DF96-8896-DB14-C14E62536432}"/>
              </a:ext>
            </a:extLst>
          </p:cNvPr>
          <p:cNvSpPr txBox="1"/>
          <p:nvPr/>
        </p:nvSpPr>
        <p:spPr>
          <a:xfrm>
            <a:off x="5675103" y="1756894"/>
            <a:ext cx="6142973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상승치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평균값은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으로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매우 높게 설정되었습니다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이는 팬텀의 기본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스탯이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매우 낮고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강력한 효과의 기술이 없기 때문에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반영된 결과입니다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[board_object_stat_rising]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C7ABF15A-64BF-628F-A452-1696949D5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848416"/>
              </p:ext>
            </p:extLst>
          </p:nvPr>
        </p:nvGraphicFramePr>
        <p:xfrm>
          <a:off x="6096000" y="3875626"/>
          <a:ext cx="5531542" cy="2550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34810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1074183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1074183">
                  <a:extLst>
                    <a:ext uri="{9D8B030D-6E8A-4147-A177-3AD203B41FA5}">
                      <a16:colId xmlns:a16="http://schemas.microsoft.com/office/drawing/2014/main" val="373073337"/>
                    </a:ext>
                  </a:extLst>
                </a:gridCol>
                <a:gridCol w="1074183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1074183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상승치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가속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회전력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제동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0.9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156.1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156.1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148.6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148.6</a:t>
                      </a:r>
                    </a:p>
                  </a:txBody>
                  <a:tcPr marL="19050" marR="19050" marT="12700" marB="127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1.0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159.0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159.0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151.5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151.5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161.9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161.9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154.4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154.4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1.2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164.8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164.8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157.3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rgbClr val="124A84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157.3</a:t>
                      </a:r>
                    </a:p>
                  </a:txBody>
                  <a:tcPr marL="19050" marR="19050" marT="12700" marB="12700" anchor="ctr">
                    <a:solidFill>
                      <a:srgbClr val="E1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576514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1.3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167.7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167.7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160.2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160.2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240981648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1.4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170.6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170.6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163.1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163.1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854854460"/>
                  </a:ext>
                </a:extLst>
              </a:tr>
              <a:tr h="318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173.5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173.5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166.0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166.0</a:t>
                      </a:r>
                    </a:p>
                  </a:txBody>
                  <a:tcPr marL="19050" marR="19050" marT="12700" marB="12700" anchor="ctr"/>
                </a:tc>
                <a:extLst>
                  <a:ext uri="{0D108BD9-81ED-4DB2-BD59-A6C34878D82A}">
                    <a16:rowId xmlns:a16="http://schemas.microsoft.com/office/drawing/2014/main" val="184366741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9819773-BCD0-1FFB-EC2C-3E1BED437754}"/>
              </a:ext>
            </a:extLst>
          </p:cNvPr>
          <p:cNvSpPr txBox="1"/>
          <p:nvPr/>
        </p:nvSpPr>
        <p:spPr>
          <a:xfrm>
            <a:off x="6096000" y="3370454"/>
            <a:ext cx="510054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상승치 계산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기준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4E73250-1AAC-32DB-DC90-16A5132D6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1353" y="3494109"/>
            <a:ext cx="154647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5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7453C2-1301-7193-E325-DA0164B069F0}"/>
              </a:ext>
            </a:extLst>
          </p:cNvPr>
          <p:cNvSpPr txBox="1"/>
          <p:nvPr/>
        </p:nvSpPr>
        <p:spPr>
          <a:xfrm>
            <a:off x="1074558" y="1255443"/>
            <a:ext cx="842649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 확률 테이블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[board_object_stat_rising]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5A00C6E-87A9-22E5-3F81-6A5BE1B38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1424327-96C7-71B5-35B6-0C4A8066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45138"/>
              </p:ext>
            </p:extLst>
          </p:nvPr>
        </p:nvGraphicFramePr>
        <p:xfrm>
          <a:off x="1074557" y="5278819"/>
          <a:ext cx="10371631" cy="14264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7421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1392030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  <a:gridCol w="1392030">
                  <a:extLst>
                    <a:ext uri="{9D8B030D-6E8A-4147-A177-3AD203B41FA5}">
                      <a16:colId xmlns:a16="http://schemas.microsoft.com/office/drawing/2014/main" val="3682313838"/>
                    </a:ext>
                  </a:extLst>
                </a:gridCol>
                <a:gridCol w="1392030">
                  <a:extLst>
                    <a:ext uri="{9D8B030D-6E8A-4147-A177-3AD203B41FA5}">
                      <a16:colId xmlns:a16="http://schemas.microsoft.com/office/drawing/2014/main" val="1307572140"/>
                    </a:ext>
                  </a:extLst>
                </a:gridCol>
                <a:gridCol w="1392030">
                  <a:extLst>
                    <a:ext uri="{9D8B030D-6E8A-4147-A177-3AD203B41FA5}">
                      <a16:colId xmlns:a16="http://schemas.microsoft.com/office/drawing/2014/main" val="2836653446"/>
                    </a:ext>
                  </a:extLst>
                </a:gridCol>
                <a:gridCol w="1392030">
                  <a:extLst>
                    <a:ext uri="{9D8B030D-6E8A-4147-A177-3AD203B41FA5}">
                      <a16:colId xmlns:a16="http://schemas.microsoft.com/office/drawing/2014/main" val="3678290080"/>
                    </a:ext>
                  </a:extLst>
                </a:gridCol>
                <a:gridCol w="1392030">
                  <a:extLst>
                    <a:ext uri="{9D8B030D-6E8A-4147-A177-3AD203B41FA5}">
                      <a16:colId xmlns:a16="http://schemas.microsoft.com/office/drawing/2014/main" val="3678506141"/>
                    </a:ext>
                  </a:extLst>
                </a:gridCol>
                <a:gridCol w="1392030">
                  <a:extLst>
                    <a:ext uri="{9D8B030D-6E8A-4147-A177-3AD203B41FA5}">
                      <a16:colId xmlns:a16="http://schemas.microsoft.com/office/drawing/2014/main" val="15683511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#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#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47950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Index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Board_object_id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Name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10024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3.26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20.11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89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1090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74695DF-F245-5257-E0EE-4BB1C3631DF1}"/>
              </a:ext>
            </a:extLst>
          </p:cNvPr>
          <p:cNvSpPr txBox="1"/>
          <p:nvPr/>
        </p:nvSpPr>
        <p:spPr>
          <a:xfrm>
            <a:off x="1074557" y="4777368"/>
            <a:ext cx="842649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 확률 테이블 예시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E8283B-81BF-4F6E-B6C9-CD5ABDBFB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0" y="4901023"/>
            <a:ext cx="154647" cy="180000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1424327-96C7-71B5-35B6-0C4A80668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947713"/>
              </p:ext>
            </p:extLst>
          </p:nvPr>
        </p:nvGraphicFramePr>
        <p:xfrm>
          <a:off x="1074558" y="1756894"/>
          <a:ext cx="10371627" cy="2684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3949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5594671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  <a:gridCol w="1147669">
                  <a:extLst>
                    <a:ext uri="{9D8B030D-6E8A-4147-A177-3AD203B41FA5}">
                      <a16:colId xmlns:a16="http://schemas.microsoft.com/office/drawing/2014/main" val="3152466525"/>
                    </a:ext>
                  </a:extLst>
                </a:gridCol>
                <a:gridCol w="1147669">
                  <a:extLst>
                    <a:ext uri="{9D8B030D-6E8A-4147-A177-3AD203B41FA5}">
                      <a16:colId xmlns:a16="http://schemas.microsoft.com/office/drawing/2014/main" val="3018011170"/>
                    </a:ext>
                  </a:extLst>
                </a:gridCol>
                <a:gridCol w="1147669">
                  <a:extLst>
                    <a:ext uri="{9D8B030D-6E8A-4147-A177-3AD203B41FA5}">
                      <a16:colId xmlns:a16="http://schemas.microsoft.com/office/drawing/2014/main" val="247542562"/>
                    </a:ext>
                  </a:extLst>
                </a:gridCol>
              </a:tblGrid>
              <a:tr h="3661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column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데이터 형식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 테이블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247950"/>
                  </a:ext>
                </a:extLst>
              </a:tr>
              <a:tr h="3661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Index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인덱스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관리를 위한 칼럼으로 상단 셀에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키값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(#)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을 붙여 해당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키값이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있는 열의 데이터는 읽어오지 않아도 됩니다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661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Board_object_id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확률을 사용할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고유 아이디입니다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Int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board_object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3661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Name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탑승물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이름입니다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관리를 위한 칼럼으로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상단 셀에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키값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(#)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을 붙여 해당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키값이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있는 열의 데이터는 읽어오지 않아도 됩니다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String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1109056"/>
                  </a:ext>
                </a:extLst>
              </a:tr>
              <a:tr h="3661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상승치에 해당되는 값이며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value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확률로 사용합니다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단위로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부터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까지 있습니다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Float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%</a:t>
                      </a:r>
                      <a:b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(Per cent)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968911"/>
                  </a:ext>
                </a:extLst>
              </a:tr>
              <a:tr h="3661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…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611381"/>
                  </a:ext>
                </a:extLst>
              </a:tr>
              <a:tr h="36615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184918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0E66445-6EB7-D0FD-E8A0-60BD911E2DE9}"/>
              </a:ext>
            </a:extLst>
          </p:cNvPr>
          <p:cNvSpPr txBox="1"/>
          <p:nvPr/>
        </p:nvSpPr>
        <p:spPr>
          <a:xfrm>
            <a:off x="559866" y="762928"/>
            <a:ext cx="87111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0984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5AA522-9B09-50CD-869D-A84EE0780DCA}"/>
              </a:ext>
            </a:extLst>
          </p:cNvPr>
          <p:cNvSpPr txBox="1"/>
          <p:nvPr/>
        </p:nvSpPr>
        <p:spPr>
          <a:xfrm>
            <a:off x="1074558" y="1255443"/>
            <a:ext cx="510054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4825A92-456F-9BD6-74F0-6F5DE8BF3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044DEC-2D70-4ACE-4B6C-45161E6BB829}"/>
              </a:ext>
            </a:extLst>
          </p:cNvPr>
          <p:cNvSpPr/>
          <p:nvPr/>
        </p:nvSpPr>
        <p:spPr>
          <a:xfrm>
            <a:off x="5029205" y="1718766"/>
            <a:ext cx="2731557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경험치 획득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2320CA5-AE74-E271-3BCB-2791D14C488C}"/>
              </a:ext>
            </a:extLst>
          </p:cNvPr>
          <p:cNvSpPr/>
          <p:nvPr/>
        </p:nvSpPr>
        <p:spPr>
          <a:xfrm>
            <a:off x="5029206" y="1010555"/>
            <a:ext cx="2731561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 탑승</a:t>
            </a: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676233DD-4309-EDED-EB09-52DD56AA826B}"/>
              </a:ext>
            </a:extLst>
          </p:cNvPr>
          <p:cNvCxnSpPr>
            <a:cxnSpLocks/>
            <a:stCxn id="41" idx="2"/>
            <a:endCxn id="14" idx="0"/>
          </p:cNvCxnSpPr>
          <p:nvPr/>
        </p:nvCxnSpPr>
        <p:spPr>
          <a:xfrm flipH="1">
            <a:off x="6394984" y="1459288"/>
            <a:ext cx="3" cy="25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515EB-9060-A336-4566-B8E124638714}"/>
              </a:ext>
            </a:extLst>
          </p:cNvPr>
          <p:cNvSpPr/>
          <p:nvPr/>
        </p:nvSpPr>
        <p:spPr>
          <a:xfrm>
            <a:off x="5029201" y="3142346"/>
            <a:ext cx="2731561" cy="573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ED45D8D-51E0-EAB0-7B3B-305CB6DA202D}"/>
              </a:ext>
            </a:extLst>
          </p:cNvPr>
          <p:cNvSpPr txBox="1"/>
          <p:nvPr/>
        </p:nvSpPr>
        <p:spPr>
          <a:xfrm>
            <a:off x="5848120" y="323029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이하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5AB7DA0-E060-7F12-276D-E978471C8090}"/>
              </a:ext>
            </a:extLst>
          </p:cNvPr>
          <p:cNvSpPr/>
          <p:nvPr/>
        </p:nvSpPr>
        <p:spPr>
          <a:xfrm>
            <a:off x="8333673" y="3202886"/>
            <a:ext cx="2731560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말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C4DC463-E432-A281-028F-846414039E96}"/>
              </a:ext>
            </a:extLst>
          </p:cNvPr>
          <p:cNvCxnSpPr>
            <a:cxnSpLocks/>
            <a:stCxn id="55" idx="2"/>
            <a:endCxn id="36" idx="0"/>
          </p:cNvCxnSpPr>
          <p:nvPr/>
        </p:nvCxnSpPr>
        <p:spPr>
          <a:xfrm>
            <a:off x="6389984" y="2848417"/>
            <a:ext cx="4998" cy="293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EFB9A28-E556-AF0A-9BA3-F1868EAFB888}"/>
              </a:ext>
            </a:extLst>
          </p:cNvPr>
          <p:cNvCxnSpPr>
            <a:cxnSpLocks/>
            <a:stCxn id="36" idx="1"/>
            <a:endCxn id="45" idx="3"/>
          </p:cNvCxnSpPr>
          <p:nvPr/>
        </p:nvCxnSpPr>
        <p:spPr>
          <a:xfrm flipH="1">
            <a:off x="4456292" y="3429000"/>
            <a:ext cx="572909" cy="4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7F3070C-837F-654B-DD03-FDA722BF21FC}"/>
              </a:ext>
            </a:extLst>
          </p:cNvPr>
          <p:cNvSpPr txBox="1"/>
          <p:nvPr/>
        </p:nvSpPr>
        <p:spPr>
          <a:xfrm>
            <a:off x="4191482" y="3106448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50E0E0-B35C-F64B-943E-C2974605D60D}"/>
              </a:ext>
            </a:extLst>
          </p:cNvPr>
          <p:cNvSpPr txBox="1"/>
          <p:nvPr/>
        </p:nvSpPr>
        <p:spPr>
          <a:xfrm>
            <a:off x="7504758" y="3043041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C00825-2D0E-E620-AC3B-350867CFCA3A}"/>
              </a:ext>
            </a:extLst>
          </p:cNvPr>
          <p:cNvSpPr/>
          <p:nvPr/>
        </p:nvSpPr>
        <p:spPr>
          <a:xfrm>
            <a:off x="8333678" y="3894592"/>
            <a:ext cx="2731561" cy="5640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board_object_stat_ring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해당 말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데이터를 참조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C592249-D453-034D-A92A-273DB526F151}"/>
              </a:ext>
            </a:extLst>
          </p:cNvPr>
          <p:cNvSpPr/>
          <p:nvPr/>
        </p:nvSpPr>
        <p:spPr>
          <a:xfrm>
            <a:off x="1723919" y="3209026"/>
            <a:ext cx="2732373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능력치 상승하지 않음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87D3373-B173-4745-8391-C1BB00F1D06E}"/>
              </a:ext>
            </a:extLst>
          </p:cNvPr>
          <p:cNvCxnSpPr>
            <a:cxnSpLocks/>
            <a:stCxn id="38" idx="2"/>
            <a:endCxn id="44" idx="0"/>
          </p:cNvCxnSpPr>
          <p:nvPr/>
        </p:nvCxnSpPr>
        <p:spPr>
          <a:xfrm>
            <a:off x="9699453" y="3651619"/>
            <a:ext cx="6" cy="242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51BBB2F-5D33-C61B-A74D-2A1F5FD9F832}"/>
              </a:ext>
            </a:extLst>
          </p:cNvPr>
          <p:cNvSpPr/>
          <p:nvPr/>
        </p:nvSpPr>
        <p:spPr>
          <a:xfrm>
            <a:off x="8333671" y="4701589"/>
            <a:ext cx="2731561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0.5~1.5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각 확률에 의하여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뽑기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2B4A5D7-17CE-BA27-0309-914603B6FFD4}"/>
              </a:ext>
            </a:extLst>
          </p:cNvPr>
          <p:cNvSpPr/>
          <p:nvPr/>
        </p:nvSpPr>
        <p:spPr>
          <a:xfrm>
            <a:off x="8333671" y="5393296"/>
            <a:ext cx="2731561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상승치를 각각의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스탯에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합연산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속도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가속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회전력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제동 순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04AAE59-125C-D8E3-315B-D28DEF66C77B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flipH="1">
            <a:off x="9699452" y="4458615"/>
            <a:ext cx="7" cy="24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F80BDF2-8789-63B7-7ED2-6D74D2767699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9699452" y="5150322"/>
            <a:ext cx="0" cy="24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C711AA-BC02-C4C2-2D61-B734F9294C89}"/>
              </a:ext>
            </a:extLst>
          </p:cNvPr>
          <p:cNvSpPr/>
          <p:nvPr/>
        </p:nvSpPr>
        <p:spPr>
          <a:xfrm>
            <a:off x="8333671" y="6085003"/>
            <a:ext cx="2731561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값을 서버에 저장 및 말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표기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3F6AB76-32AD-D1EE-ADC7-F637C13C684D}"/>
              </a:ext>
            </a:extLst>
          </p:cNvPr>
          <p:cNvCxnSpPr>
            <a:cxnSpLocks/>
            <a:stCxn id="48" idx="2"/>
            <a:endCxn id="51" idx="0"/>
          </p:cNvCxnSpPr>
          <p:nvPr/>
        </p:nvCxnSpPr>
        <p:spPr>
          <a:xfrm>
            <a:off x="9699452" y="5842029"/>
            <a:ext cx="0" cy="24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5624B4E-9E31-6380-2A6B-B5E1B79406E9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>
          <a:xfrm flipV="1">
            <a:off x="7760762" y="3427253"/>
            <a:ext cx="572911" cy="1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06D8640-32CD-627C-9A46-3CC5F0C71D44}"/>
              </a:ext>
            </a:extLst>
          </p:cNvPr>
          <p:cNvSpPr/>
          <p:nvPr/>
        </p:nvSpPr>
        <p:spPr>
          <a:xfrm>
            <a:off x="5024205" y="2399684"/>
            <a:ext cx="2731557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8328D8E-AE13-EAE0-43D4-B02AC0520DC0}"/>
              </a:ext>
            </a:extLst>
          </p:cNvPr>
          <p:cNvCxnSpPr>
            <a:cxnSpLocks/>
            <a:stCxn id="14" idx="2"/>
            <a:endCxn id="55" idx="0"/>
          </p:cNvCxnSpPr>
          <p:nvPr/>
        </p:nvCxnSpPr>
        <p:spPr>
          <a:xfrm flipH="1">
            <a:off x="6389984" y="2167499"/>
            <a:ext cx="5000" cy="232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4D9516E-A6ED-039C-E972-AEBB5EECA0E6}"/>
              </a:ext>
            </a:extLst>
          </p:cNvPr>
          <p:cNvSpPr txBox="1"/>
          <p:nvPr/>
        </p:nvSpPr>
        <p:spPr>
          <a:xfrm>
            <a:off x="559866" y="762928"/>
            <a:ext cx="871113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332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8F367E-920C-61A7-EB58-12E48697C3E8}"/>
              </a:ext>
            </a:extLst>
          </p:cNvPr>
          <p:cNvSpPr txBox="1"/>
          <p:nvPr/>
        </p:nvSpPr>
        <p:spPr>
          <a:xfrm>
            <a:off x="559867" y="762928"/>
            <a:ext cx="6831533" cy="111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가지 특징을 갖고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이들은 스킬이 아닌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특징으로 분류되어 게임 내에서 별도로 표기하지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0184569-BD51-ACE9-2457-4ECC17CAF5B5}"/>
              </a:ext>
            </a:extLst>
          </p:cNvPr>
          <p:cNvSpPr/>
          <p:nvPr/>
        </p:nvSpPr>
        <p:spPr>
          <a:xfrm>
            <a:off x="626664" y="2701262"/>
            <a:ext cx="1800000" cy="180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56977B-E7F0-B17C-3775-F8352F0A2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3"/>
          <a:stretch/>
        </p:blipFill>
        <p:spPr>
          <a:xfrm rot="1625669">
            <a:off x="742558" y="2731569"/>
            <a:ext cx="1767993" cy="167139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B98B0B4-FF68-BFD4-0A7A-CE806F920C61}"/>
              </a:ext>
            </a:extLst>
          </p:cNvPr>
          <p:cNvSpPr/>
          <p:nvPr/>
        </p:nvSpPr>
        <p:spPr>
          <a:xfrm>
            <a:off x="855809" y="3660758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3974DA7-C253-BC03-8184-863EC4039EEF}"/>
              </a:ext>
            </a:extLst>
          </p:cNvPr>
          <p:cNvSpPr/>
          <p:nvPr/>
        </p:nvSpPr>
        <p:spPr>
          <a:xfrm>
            <a:off x="1612786" y="3766891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16E7828-AF89-A454-C492-921447E07323}"/>
              </a:ext>
            </a:extLst>
          </p:cNvPr>
          <p:cNvSpPr/>
          <p:nvPr/>
        </p:nvSpPr>
        <p:spPr>
          <a:xfrm>
            <a:off x="1400061" y="3827217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93AE668-C838-3ED2-1F7A-5E1597F04E99}"/>
              </a:ext>
            </a:extLst>
          </p:cNvPr>
          <p:cNvSpPr/>
          <p:nvPr/>
        </p:nvSpPr>
        <p:spPr>
          <a:xfrm>
            <a:off x="1798547" y="3887543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464919-5228-B030-CC7D-7418AA7D1CDF}"/>
              </a:ext>
            </a:extLst>
          </p:cNvPr>
          <p:cNvSpPr/>
          <p:nvPr/>
        </p:nvSpPr>
        <p:spPr>
          <a:xfrm>
            <a:off x="726479" y="3950853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24C9FE3-7E04-F896-2290-B2E15969AEBC}"/>
              </a:ext>
            </a:extLst>
          </p:cNvPr>
          <p:cNvSpPr/>
          <p:nvPr/>
        </p:nvSpPr>
        <p:spPr>
          <a:xfrm>
            <a:off x="910230" y="401136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2D380E7-E359-63C5-C9A7-B1DBEAA25600}"/>
              </a:ext>
            </a:extLst>
          </p:cNvPr>
          <p:cNvSpPr/>
          <p:nvPr/>
        </p:nvSpPr>
        <p:spPr>
          <a:xfrm>
            <a:off x="835173" y="4071885"/>
            <a:ext cx="413594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93A9D6B-B4BF-FDAC-80E5-65B2C4105B60}"/>
              </a:ext>
            </a:extLst>
          </p:cNvPr>
          <p:cNvSpPr/>
          <p:nvPr/>
        </p:nvSpPr>
        <p:spPr>
          <a:xfrm>
            <a:off x="1217101" y="3545120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BB6CB2E-E882-65C0-AC26-4A1CD57E3595}"/>
              </a:ext>
            </a:extLst>
          </p:cNvPr>
          <p:cNvSpPr/>
          <p:nvPr/>
        </p:nvSpPr>
        <p:spPr>
          <a:xfrm>
            <a:off x="855809" y="3434163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FF5FA47-B8B6-7FCA-0262-57F3CCD1B947}"/>
              </a:ext>
            </a:extLst>
          </p:cNvPr>
          <p:cNvSpPr/>
          <p:nvPr/>
        </p:nvSpPr>
        <p:spPr>
          <a:xfrm>
            <a:off x="1692370" y="3465913"/>
            <a:ext cx="42867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AE109B2-3D70-48E7-F9C5-4D50A257434D}"/>
              </a:ext>
            </a:extLst>
          </p:cNvPr>
          <p:cNvSpPr/>
          <p:nvPr/>
        </p:nvSpPr>
        <p:spPr>
          <a:xfrm>
            <a:off x="1626553" y="3625843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D61FB-EF87-9727-02AE-929E2E4F91ED}"/>
              </a:ext>
            </a:extLst>
          </p:cNvPr>
          <p:cNvSpPr txBox="1"/>
          <p:nvPr/>
        </p:nvSpPr>
        <p:spPr>
          <a:xfrm>
            <a:off x="626664" y="4518095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A5A0736-7E4A-A1A4-6361-E0760516515D}"/>
              </a:ext>
            </a:extLst>
          </p:cNvPr>
          <p:cNvSpPr/>
          <p:nvPr/>
        </p:nvSpPr>
        <p:spPr>
          <a:xfrm>
            <a:off x="3412786" y="2701262"/>
            <a:ext cx="1800000" cy="180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 descr="물결 윤곽선">
            <a:extLst>
              <a:ext uri="{FF2B5EF4-FFF2-40B4-BE49-F238E27FC236}">
                <a16:creationId xmlns:a16="http://schemas.microsoft.com/office/drawing/2014/main" id="{DBF0F904-6288-BEE0-FDC9-D2D05AF27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87399" y="2539331"/>
            <a:ext cx="2085013" cy="2085013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04F360D-8FC5-581E-063A-806D3551E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253"/>
          <a:stretch/>
        </p:blipFill>
        <p:spPr>
          <a:xfrm>
            <a:off x="3444793" y="3280219"/>
            <a:ext cx="1767993" cy="98559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4F6E751-711F-E36F-FE11-3B6DF301A6F1}"/>
              </a:ext>
            </a:extLst>
          </p:cNvPr>
          <p:cNvSpPr txBox="1"/>
          <p:nvPr/>
        </p:nvSpPr>
        <p:spPr>
          <a:xfrm>
            <a:off x="3412783" y="4518095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835635-F3F3-C144-72F0-97C80C9AAF06}"/>
              </a:ext>
            </a:extLst>
          </p:cNvPr>
          <p:cNvSpPr txBox="1"/>
          <p:nvPr/>
        </p:nvSpPr>
        <p:spPr>
          <a:xfrm>
            <a:off x="6384143" y="4521852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D5DEFFC-7AAA-1958-CDF8-0892DEC3386D}"/>
              </a:ext>
            </a:extLst>
          </p:cNvPr>
          <p:cNvSpPr/>
          <p:nvPr/>
        </p:nvSpPr>
        <p:spPr>
          <a:xfrm>
            <a:off x="6384055" y="2701262"/>
            <a:ext cx="1800000" cy="180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027B445-A095-8982-CB3A-A8A03F181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3"/>
          <a:stretch/>
        </p:blipFill>
        <p:spPr>
          <a:xfrm rot="13735992">
            <a:off x="6248885" y="3135869"/>
            <a:ext cx="1767993" cy="1671396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D6C0AE8-B967-5AE4-0AB3-2389E9A47DC6}"/>
              </a:ext>
            </a:extLst>
          </p:cNvPr>
          <p:cNvSpPr/>
          <p:nvPr/>
        </p:nvSpPr>
        <p:spPr>
          <a:xfrm>
            <a:off x="6732533" y="3185898"/>
            <a:ext cx="45719" cy="6519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FC2E1EB2-8DEA-6288-A7EB-BBE045B6AD64}"/>
              </a:ext>
            </a:extLst>
          </p:cNvPr>
          <p:cNvSpPr/>
          <p:nvPr/>
        </p:nvSpPr>
        <p:spPr>
          <a:xfrm>
            <a:off x="6978067" y="2809422"/>
            <a:ext cx="45719" cy="6519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9CAAF8D-CDF8-AE08-702C-7C94D4BACB65}"/>
              </a:ext>
            </a:extLst>
          </p:cNvPr>
          <p:cNvSpPr/>
          <p:nvPr/>
        </p:nvSpPr>
        <p:spPr>
          <a:xfrm>
            <a:off x="7465396" y="2982989"/>
            <a:ext cx="45719" cy="6519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A18FA49-30DA-6B76-E798-456FB3B4030C}"/>
              </a:ext>
            </a:extLst>
          </p:cNvPr>
          <p:cNvSpPr/>
          <p:nvPr/>
        </p:nvSpPr>
        <p:spPr>
          <a:xfrm>
            <a:off x="7811379" y="3093056"/>
            <a:ext cx="45719" cy="6519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1E8E91-32E2-EC9F-2B1A-C7058CA86444}"/>
              </a:ext>
            </a:extLst>
          </p:cNvPr>
          <p:cNvSpPr txBox="1"/>
          <p:nvPr/>
        </p:nvSpPr>
        <p:spPr>
          <a:xfrm>
            <a:off x="9051637" y="4530403"/>
            <a:ext cx="245016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저하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B085C1B-4D13-FA74-4055-7476274379F8}"/>
              </a:ext>
            </a:extLst>
          </p:cNvPr>
          <p:cNvSpPr/>
          <p:nvPr/>
        </p:nvSpPr>
        <p:spPr>
          <a:xfrm>
            <a:off x="9415305" y="2725843"/>
            <a:ext cx="1800000" cy="180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래픽 49" descr="사막 장면 윤곽선">
            <a:extLst>
              <a:ext uri="{FF2B5EF4-FFF2-40B4-BE49-F238E27FC236}">
                <a16:creationId xmlns:a16="http://schemas.microsoft.com/office/drawing/2014/main" id="{90129B08-2B2E-EFA7-DDA9-87DC2B1DAC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5305" y="2849498"/>
            <a:ext cx="914400" cy="9144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A9D14BFE-7A3D-5A68-3A2C-C7F53FBEC5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3"/>
          <a:stretch/>
        </p:blipFill>
        <p:spPr>
          <a:xfrm rot="1595918">
            <a:off x="9478881" y="2746752"/>
            <a:ext cx="1859794" cy="1758181"/>
          </a:xfrm>
          <a:prstGeom prst="rect">
            <a:avLst/>
          </a:prstGeom>
        </p:spPr>
      </p:pic>
      <p:pic>
        <p:nvPicPr>
          <p:cNvPr id="52" name="그래픽 51" descr="사막 장면 윤곽선">
            <a:extLst>
              <a:ext uri="{FF2B5EF4-FFF2-40B4-BE49-F238E27FC236}">
                <a16:creationId xmlns:a16="http://schemas.microsoft.com/office/drawing/2014/main" id="{073CCB46-8049-FF5A-6BEE-F9D987FDC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276721" y="2711443"/>
            <a:ext cx="847860" cy="914400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471B954B-37CB-92D5-21B6-7F97E86CB661}"/>
              </a:ext>
            </a:extLst>
          </p:cNvPr>
          <p:cNvSpPr/>
          <p:nvPr/>
        </p:nvSpPr>
        <p:spPr>
          <a:xfrm>
            <a:off x="10751189" y="2765884"/>
            <a:ext cx="258512" cy="2636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83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255191" cy="3932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마구간에 있는 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유저가 마지막으로 진입한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유저가 보고 있는 마구간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마구간에 위치하게 됩니다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팬텀을 보유한 유저가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진입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3188876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팬텀의 위치를 해당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마구간으로 적용</a:t>
            </a:r>
          </a:p>
        </p:txBody>
      </p:sp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  <a:endCxn id="10" idx="0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868" y="1922328"/>
            <a:ext cx="1800000" cy="180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8FF9E8F-C876-0B87-1154-50B3FAA070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63"/>
          <a:stretch/>
        </p:blipFill>
        <p:spPr>
          <a:xfrm rot="1625669">
            <a:off x="2377762" y="1952635"/>
            <a:ext cx="1767993" cy="1671396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0ED363C-149A-E4BA-6F1D-0BCA6115F423}"/>
              </a:ext>
            </a:extLst>
          </p:cNvPr>
          <p:cNvSpPr/>
          <p:nvPr/>
        </p:nvSpPr>
        <p:spPr>
          <a:xfrm>
            <a:off x="2491013" y="2881824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75716C4-4223-B8F9-9448-216530D32BA6}"/>
              </a:ext>
            </a:extLst>
          </p:cNvPr>
          <p:cNvSpPr/>
          <p:nvPr/>
        </p:nvSpPr>
        <p:spPr>
          <a:xfrm>
            <a:off x="3247990" y="2987957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54587594-5094-F310-23E7-91133DF5677A}"/>
              </a:ext>
            </a:extLst>
          </p:cNvPr>
          <p:cNvSpPr/>
          <p:nvPr/>
        </p:nvSpPr>
        <p:spPr>
          <a:xfrm>
            <a:off x="3035265" y="3048283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A7EA57F-6242-63A6-2603-F5B3F998403C}"/>
              </a:ext>
            </a:extLst>
          </p:cNvPr>
          <p:cNvSpPr/>
          <p:nvPr/>
        </p:nvSpPr>
        <p:spPr>
          <a:xfrm>
            <a:off x="3433751" y="310860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90BE8E1-47A6-40DF-E926-3478B44056F9}"/>
              </a:ext>
            </a:extLst>
          </p:cNvPr>
          <p:cNvSpPr/>
          <p:nvPr/>
        </p:nvSpPr>
        <p:spPr>
          <a:xfrm>
            <a:off x="2361683" y="317191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6AC0533-02ED-5FF0-CA0B-DA554D24D67F}"/>
              </a:ext>
            </a:extLst>
          </p:cNvPr>
          <p:cNvSpPr/>
          <p:nvPr/>
        </p:nvSpPr>
        <p:spPr>
          <a:xfrm>
            <a:off x="2545434" y="3232435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2BDADF8-22F9-3AE3-9051-DA626181AD6D}"/>
              </a:ext>
            </a:extLst>
          </p:cNvPr>
          <p:cNvSpPr/>
          <p:nvPr/>
        </p:nvSpPr>
        <p:spPr>
          <a:xfrm>
            <a:off x="2470377" y="3292951"/>
            <a:ext cx="413594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BE8009D-B8C7-2827-13B3-53285CF1A264}"/>
              </a:ext>
            </a:extLst>
          </p:cNvPr>
          <p:cNvSpPr/>
          <p:nvPr/>
        </p:nvSpPr>
        <p:spPr>
          <a:xfrm>
            <a:off x="2852305" y="2766186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4890DF0-8852-B7FC-ABE8-2711ADCC933F}"/>
              </a:ext>
            </a:extLst>
          </p:cNvPr>
          <p:cNvSpPr/>
          <p:nvPr/>
        </p:nvSpPr>
        <p:spPr>
          <a:xfrm>
            <a:off x="2491013" y="2655229"/>
            <a:ext cx="52228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AC299FE-5000-B2D6-A47A-D46764D7643B}"/>
              </a:ext>
            </a:extLst>
          </p:cNvPr>
          <p:cNvSpPr/>
          <p:nvPr/>
        </p:nvSpPr>
        <p:spPr>
          <a:xfrm>
            <a:off x="3327574" y="2686979"/>
            <a:ext cx="428678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1C013D6-09D0-C91F-D8E9-8BB5970DCC77}"/>
              </a:ext>
            </a:extLst>
          </p:cNvPr>
          <p:cNvSpPr/>
          <p:nvPr/>
        </p:nvSpPr>
        <p:spPr>
          <a:xfrm>
            <a:off x="3261757" y="2846909"/>
            <a:ext cx="309563" cy="63500"/>
          </a:xfrm>
          <a:prstGeom prst="roundRect">
            <a:avLst>
              <a:gd name="adj" fmla="val 50000"/>
            </a:avLst>
          </a:prstGeom>
          <a:solidFill>
            <a:srgbClr val="9EA5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C5A936-A3BD-C3CD-1CF7-ECF6C9D8EC60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수호령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7C1669-3132-5321-F369-D73E1AEB5AE3}"/>
              </a:ext>
            </a:extLst>
          </p:cNvPr>
          <p:cNvSpPr/>
          <p:nvPr/>
        </p:nvSpPr>
        <p:spPr>
          <a:xfrm>
            <a:off x="8527401" y="2555602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마구간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6367ED8-CBF3-9612-C4E6-E4A9C8394102}"/>
              </a:ext>
            </a:extLst>
          </p:cNvPr>
          <p:cNvCxnSpPr>
            <a:cxnSpLocks/>
            <a:stCxn id="10" idx="2"/>
            <a:endCxn id="1065" idx="0"/>
          </p:cNvCxnSpPr>
          <p:nvPr/>
        </p:nvCxnSpPr>
        <p:spPr>
          <a:xfrm flipH="1">
            <a:off x="9338327" y="3004335"/>
            <a:ext cx="1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6E86AC3-2BD3-29F3-E555-D7AA8E339E2F}"/>
              </a:ext>
            </a:extLst>
          </p:cNvPr>
          <p:cNvSpPr/>
          <p:nvPr/>
        </p:nvSpPr>
        <p:spPr>
          <a:xfrm>
            <a:off x="8527400" y="3822150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마구간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1B96AFF-3E00-9410-74E7-3407AE32E899}"/>
              </a:ext>
            </a:extLst>
          </p:cNvPr>
          <p:cNvCxnSpPr>
            <a:cxnSpLocks/>
            <a:stCxn id="1065" idx="2"/>
            <a:endCxn id="16" idx="0"/>
          </p:cNvCxnSpPr>
          <p:nvPr/>
        </p:nvCxnSpPr>
        <p:spPr>
          <a:xfrm>
            <a:off x="9338327" y="3637609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0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4255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대미지를 받지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대미지는 받지 않지만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다른 탑승물과 동일하게 물에 빠지면 탑승이 해제되며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탑승이 불가능한 상태가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잠수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840581CA-A91E-DD4A-1B9F-7ED8517208EF}"/>
              </a:ext>
            </a:extLst>
          </p:cNvPr>
          <p:cNvSpPr/>
          <p:nvPr/>
        </p:nvSpPr>
        <p:spPr>
          <a:xfrm>
            <a:off x="8527401" y="2555602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 상태 해제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3188876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1066" name="다이아몬드 1065">
            <a:extLst>
              <a:ext uri="{FF2B5EF4-FFF2-40B4-BE49-F238E27FC236}">
                <a16:creationId xmlns:a16="http://schemas.microsoft.com/office/drawing/2014/main" id="{87D84BB1-0953-87A9-A159-824104DFF8E4}"/>
              </a:ext>
            </a:extLst>
          </p:cNvPr>
          <p:cNvSpPr/>
          <p:nvPr/>
        </p:nvSpPr>
        <p:spPr>
          <a:xfrm>
            <a:off x="8527400" y="3822150"/>
            <a:ext cx="1621854" cy="573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51CF349E-861D-A8AF-90DC-2066F97DDA5B}"/>
              </a:ext>
            </a:extLst>
          </p:cNvPr>
          <p:cNvSpPr txBox="1"/>
          <p:nvPr/>
        </p:nvSpPr>
        <p:spPr>
          <a:xfrm>
            <a:off x="8796462" y="390388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D9766E66-5DF4-CCBF-73A4-5E38C021A8BB}"/>
              </a:ext>
            </a:extLst>
          </p:cNvPr>
          <p:cNvSpPr/>
          <p:nvPr/>
        </p:nvSpPr>
        <p:spPr>
          <a:xfrm>
            <a:off x="6636483" y="3884436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</a:t>
            </a: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C7EA527-3ADC-BEE9-F508-3CDB0CA60988}"/>
              </a:ext>
            </a:extLst>
          </p:cNvPr>
          <p:cNvSpPr/>
          <p:nvPr/>
        </p:nvSpPr>
        <p:spPr>
          <a:xfrm>
            <a:off x="8527400" y="4579998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미적용</a:t>
            </a:r>
          </a:p>
        </p:txBody>
      </p:sp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  <a:endCxn id="1064" idx="0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화살표 연결선 1072">
            <a:extLst>
              <a:ext uri="{FF2B5EF4-FFF2-40B4-BE49-F238E27FC236}">
                <a16:creationId xmlns:a16="http://schemas.microsoft.com/office/drawing/2014/main" id="{C48679A6-ECBA-D9A6-923A-D5EF82E5B68A}"/>
              </a:ext>
            </a:extLst>
          </p:cNvPr>
          <p:cNvCxnSpPr>
            <a:cxnSpLocks/>
            <a:stCxn id="1064" idx="2"/>
            <a:endCxn id="1065" idx="0"/>
          </p:cNvCxnSpPr>
          <p:nvPr/>
        </p:nvCxnSpPr>
        <p:spPr>
          <a:xfrm flipH="1">
            <a:off x="9338327" y="3004335"/>
            <a:ext cx="1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화살표 연결선 1075">
            <a:extLst>
              <a:ext uri="{FF2B5EF4-FFF2-40B4-BE49-F238E27FC236}">
                <a16:creationId xmlns:a16="http://schemas.microsoft.com/office/drawing/2014/main" id="{74F034DC-CB65-D75B-1BAF-AAD5ACF0211D}"/>
              </a:ext>
            </a:extLst>
          </p:cNvPr>
          <p:cNvCxnSpPr>
            <a:cxnSpLocks/>
            <a:stCxn id="1065" idx="2"/>
            <a:endCxn id="1066" idx="0"/>
          </p:cNvCxnSpPr>
          <p:nvPr/>
        </p:nvCxnSpPr>
        <p:spPr>
          <a:xfrm>
            <a:off x="9338327" y="3637609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DC46E11E-AB6C-0CE2-5813-24EE2524CD6E}"/>
              </a:ext>
            </a:extLst>
          </p:cNvPr>
          <p:cNvCxnSpPr>
            <a:cxnSpLocks/>
            <a:stCxn id="1066" idx="2"/>
            <a:endCxn id="1069" idx="0"/>
          </p:cNvCxnSpPr>
          <p:nvPr/>
        </p:nvCxnSpPr>
        <p:spPr>
          <a:xfrm>
            <a:off x="9338327" y="4395457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화살표 연결선 1082">
            <a:extLst>
              <a:ext uri="{FF2B5EF4-FFF2-40B4-BE49-F238E27FC236}">
                <a16:creationId xmlns:a16="http://schemas.microsoft.com/office/drawing/2014/main" id="{6DE26E24-85DB-4892-0182-2037DFC1A0FB}"/>
              </a:ext>
            </a:extLst>
          </p:cNvPr>
          <p:cNvCxnSpPr>
            <a:cxnSpLocks/>
            <a:stCxn id="1066" idx="1"/>
            <a:endCxn id="1068" idx="3"/>
          </p:cNvCxnSpPr>
          <p:nvPr/>
        </p:nvCxnSpPr>
        <p:spPr>
          <a:xfrm flipH="1" flipV="1">
            <a:off x="8258337" y="4108803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7" name="TextBox 1086">
            <a:extLst>
              <a:ext uri="{FF2B5EF4-FFF2-40B4-BE49-F238E27FC236}">
                <a16:creationId xmlns:a16="http://schemas.microsoft.com/office/drawing/2014/main" id="{31A3CAD9-8BC7-2F61-7AA7-D0B5ADA5F3D4}"/>
              </a:ext>
            </a:extLst>
          </p:cNvPr>
          <p:cNvSpPr txBox="1"/>
          <p:nvPr/>
        </p:nvSpPr>
        <p:spPr>
          <a:xfrm>
            <a:off x="7917921" y="379006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9DEF935F-9E92-4913-47E6-31CD2541FC1A}"/>
              </a:ext>
            </a:extLst>
          </p:cNvPr>
          <p:cNvSpPr txBox="1"/>
          <p:nvPr/>
        </p:nvSpPr>
        <p:spPr>
          <a:xfrm>
            <a:off x="9133139" y="427229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871" y="1922328"/>
            <a:ext cx="1800000" cy="180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래픽 22" descr="물결 윤곽선">
            <a:extLst>
              <a:ext uri="{FF2B5EF4-FFF2-40B4-BE49-F238E27FC236}">
                <a16:creationId xmlns:a16="http://schemas.microsoft.com/office/drawing/2014/main" id="{5269C6CA-1146-4A34-52D4-429CF15C1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36484" y="1760397"/>
            <a:ext cx="2085013" cy="208501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D9A630C-6129-B934-65A7-F42FF038FD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4253"/>
          <a:stretch/>
        </p:blipFill>
        <p:spPr>
          <a:xfrm>
            <a:off x="2293878" y="2501285"/>
            <a:ext cx="1767993" cy="9855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익사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577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 대미지를 받지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면역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2261868" y="3739161"/>
            <a:ext cx="180000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1780" y="1918571"/>
            <a:ext cx="1800000" cy="180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C5C8347-4140-9A5E-98E7-892CA6E41C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63"/>
          <a:stretch/>
        </p:blipFill>
        <p:spPr>
          <a:xfrm rot="13735992">
            <a:off x="2126610" y="2353178"/>
            <a:ext cx="1767993" cy="1671396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4BC5E15-D984-879B-1001-877A5F316A5A}"/>
              </a:ext>
            </a:extLst>
          </p:cNvPr>
          <p:cNvSpPr/>
          <p:nvPr/>
        </p:nvSpPr>
        <p:spPr>
          <a:xfrm>
            <a:off x="2610258" y="2403207"/>
            <a:ext cx="45719" cy="6519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7B6DE9-E9CC-AB61-E3FF-D46A7440B342}"/>
              </a:ext>
            </a:extLst>
          </p:cNvPr>
          <p:cNvSpPr/>
          <p:nvPr/>
        </p:nvSpPr>
        <p:spPr>
          <a:xfrm>
            <a:off x="2855792" y="2026731"/>
            <a:ext cx="45719" cy="6519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0181F2C-100A-391B-28F9-6D9B67DDF732}"/>
              </a:ext>
            </a:extLst>
          </p:cNvPr>
          <p:cNvSpPr/>
          <p:nvPr/>
        </p:nvSpPr>
        <p:spPr>
          <a:xfrm>
            <a:off x="3343121" y="2200298"/>
            <a:ext cx="45719" cy="6519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B3C3C3-EE80-E856-C89A-5E75430B6A1F}"/>
              </a:ext>
            </a:extLst>
          </p:cNvPr>
          <p:cNvSpPr/>
          <p:nvPr/>
        </p:nvSpPr>
        <p:spPr>
          <a:xfrm>
            <a:off x="3689104" y="2310365"/>
            <a:ext cx="45719" cy="651933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2555602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7D84BB1-0953-87A9-A159-824104DFF8E4}"/>
              </a:ext>
            </a:extLst>
          </p:cNvPr>
          <p:cNvSpPr/>
          <p:nvPr/>
        </p:nvSpPr>
        <p:spPr>
          <a:xfrm>
            <a:off x="8527400" y="3188876"/>
            <a:ext cx="1621854" cy="573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CF349E-861D-A8AF-90DC-2066F97DDA5B}"/>
              </a:ext>
            </a:extLst>
          </p:cNvPr>
          <p:cNvSpPr txBox="1"/>
          <p:nvPr/>
        </p:nvSpPr>
        <p:spPr>
          <a:xfrm>
            <a:off x="8796462" y="3270611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766E66-5DF4-CCBF-73A4-5E38C021A8BB}"/>
              </a:ext>
            </a:extLst>
          </p:cNvPr>
          <p:cNvSpPr/>
          <p:nvPr/>
        </p:nvSpPr>
        <p:spPr>
          <a:xfrm>
            <a:off x="6636483" y="3251162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C7EA527-3ADC-BEE9-F508-3CDB0CA60988}"/>
              </a:ext>
            </a:extLst>
          </p:cNvPr>
          <p:cNvSpPr/>
          <p:nvPr/>
        </p:nvSpPr>
        <p:spPr>
          <a:xfrm>
            <a:off x="8527400" y="3946724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낙사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미적용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4F034DC-CB65-D75B-1BAF-AAD5ACF0211D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9338327" y="3004335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C46E11E-AB6C-0CE2-5813-24EE2524CD6E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>
            <a:off x="9338327" y="3762183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DE26E24-85DB-4892-0182-2037DFC1A0FB}"/>
              </a:ext>
            </a:extLst>
          </p:cNvPr>
          <p:cNvCxnSpPr>
            <a:cxnSpLocks/>
            <a:stCxn id="33" idx="1"/>
            <a:endCxn id="35" idx="3"/>
          </p:cNvCxnSpPr>
          <p:nvPr/>
        </p:nvCxnSpPr>
        <p:spPr>
          <a:xfrm flipH="1" flipV="1">
            <a:off x="8258337" y="3475529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1A3CAD9-8BC7-2F61-7AA7-D0B5ADA5F3D4}"/>
              </a:ext>
            </a:extLst>
          </p:cNvPr>
          <p:cNvSpPr txBox="1"/>
          <p:nvPr/>
        </p:nvSpPr>
        <p:spPr>
          <a:xfrm>
            <a:off x="7917921" y="315679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EF935F-9E92-4913-47E6-31CD2541FC1A}"/>
              </a:ext>
            </a:extLst>
          </p:cNvPr>
          <p:cNvSpPr txBox="1"/>
          <p:nvPr/>
        </p:nvSpPr>
        <p:spPr>
          <a:xfrm>
            <a:off x="9133139" y="3639016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761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extBox 1054">
            <a:extLst>
              <a:ext uri="{FF2B5EF4-FFF2-40B4-BE49-F238E27FC236}">
                <a16:creationId xmlns:a16="http://schemas.microsoft.com/office/drawing/2014/main" id="{92C04357-825B-5C49-B584-A0AC08CD54EF}"/>
              </a:ext>
            </a:extLst>
          </p:cNvPr>
          <p:cNvSpPr txBox="1"/>
          <p:nvPr/>
        </p:nvSpPr>
        <p:spPr>
          <a:xfrm>
            <a:off x="840806" y="1245788"/>
            <a:ext cx="5100545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저하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지형에서 이동속도가 저하 되지 않습니다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8D7381-697D-767B-53ED-DA4526ABFF13}"/>
              </a:ext>
            </a:extLst>
          </p:cNvPr>
          <p:cNvSpPr txBox="1"/>
          <p:nvPr/>
        </p:nvSpPr>
        <p:spPr>
          <a:xfrm>
            <a:off x="559867" y="762928"/>
            <a:ext cx="79074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56" name="그림 1055">
            <a:extLst>
              <a:ext uri="{FF2B5EF4-FFF2-40B4-BE49-F238E27FC236}">
                <a16:creationId xmlns:a16="http://schemas.microsoft.com/office/drawing/2014/main" id="{F08D29A8-7D9F-A928-919D-D55DDB1C00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159" y="1369443"/>
            <a:ext cx="154647" cy="180000"/>
          </a:xfrm>
          <a:prstGeom prst="rect">
            <a:avLst/>
          </a:prstGeom>
        </p:spPr>
      </p:pic>
      <p:sp>
        <p:nvSpPr>
          <p:cNvPr id="1061" name="직사각형 1060">
            <a:extLst>
              <a:ext uri="{FF2B5EF4-FFF2-40B4-BE49-F238E27FC236}">
                <a16:creationId xmlns:a16="http://schemas.microsoft.com/office/drawing/2014/main" id="{91303891-2201-97B3-5446-DC77376A9A96}"/>
              </a:ext>
            </a:extLst>
          </p:cNvPr>
          <p:cNvSpPr/>
          <p:nvPr/>
        </p:nvSpPr>
        <p:spPr>
          <a:xfrm>
            <a:off x="8527401" y="1922328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잠수</a:t>
            </a: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C7EE2A8-CBF6-3120-545A-89D0D8EE5C74}"/>
              </a:ext>
            </a:extLst>
          </p:cNvPr>
          <p:cNvSpPr txBox="1"/>
          <p:nvPr/>
        </p:nvSpPr>
        <p:spPr>
          <a:xfrm>
            <a:off x="6791130" y="1245788"/>
            <a:ext cx="402313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저하 면역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63" name="그림 1062">
            <a:extLst>
              <a:ext uri="{FF2B5EF4-FFF2-40B4-BE49-F238E27FC236}">
                <a16:creationId xmlns:a16="http://schemas.microsoft.com/office/drawing/2014/main" id="{069AE7B5-4919-3761-6A4A-E2196F230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6483" y="1369443"/>
            <a:ext cx="154647" cy="180000"/>
          </a:xfrm>
          <a:prstGeom prst="rect">
            <a:avLst/>
          </a:prstGeom>
        </p:spPr>
      </p:pic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840581CA-A91E-DD4A-1B9F-7ED8517208EF}"/>
              </a:ext>
            </a:extLst>
          </p:cNvPr>
          <p:cNvSpPr/>
          <p:nvPr/>
        </p:nvSpPr>
        <p:spPr>
          <a:xfrm>
            <a:off x="8527401" y="2555602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 상태 해제</a:t>
            </a: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5D8D7A3C-83B3-1C51-5C65-E15A9060777F}"/>
              </a:ext>
            </a:extLst>
          </p:cNvPr>
          <p:cNvSpPr/>
          <p:nvPr/>
        </p:nvSpPr>
        <p:spPr>
          <a:xfrm>
            <a:off x="8527400" y="3188876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1066" name="다이아몬드 1065">
            <a:extLst>
              <a:ext uri="{FF2B5EF4-FFF2-40B4-BE49-F238E27FC236}">
                <a16:creationId xmlns:a16="http://schemas.microsoft.com/office/drawing/2014/main" id="{87D84BB1-0953-87A9-A159-824104DFF8E4}"/>
              </a:ext>
            </a:extLst>
          </p:cNvPr>
          <p:cNvSpPr/>
          <p:nvPr/>
        </p:nvSpPr>
        <p:spPr>
          <a:xfrm>
            <a:off x="8527400" y="3822150"/>
            <a:ext cx="1621854" cy="573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51CF349E-861D-A8AF-90DC-2066F97DDA5B}"/>
              </a:ext>
            </a:extLst>
          </p:cNvPr>
          <p:cNvSpPr txBox="1"/>
          <p:nvPr/>
        </p:nvSpPr>
        <p:spPr>
          <a:xfrm>
            <a:off x="8796462" y="390388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D9766E66-5DF4-CCBF-73A4-5E38C021A8BB}"/>
              </a:ext>
            </a:extLst>
          </p:cNvPr>
          <p:cNvSpPr/>
          <p:nvPr/>
        </p:nvSpPr>
        <p:spPr>
          <a:xfrm>
            <a:off x="6636483" y="3884436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</a:t>
            </a:r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1C7EA527-3ADC-BEE9-F508-3CDB0CA60988}"/>
              </a:ext>
            </a:extLst>
          </p:cNvPr>
          <p:cNvSpPr/>
          <p:nvPr/>
        </p:nvSpPr>
        <p:spPr>
          <a:xfrm>
            <a:off x="8527400" y="4579998"/>
            <a:ext cx="1621854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대미지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미적용</a:t>
            </a:r>
          </a:p>
        </p:txBody>
      </p:sp>
      <p:cxnSp>
        <p:nvCxnSpPr>
          <p:cNvPr id="1072" name="직선 화살표 연결선 1071">
            <a:extLst>
              <a:ext uri="{FF2B5EF4-FFF2-40B4-BE49-F238E27FC236}">
                <a16:creationId xmlns:a16="http://schemas.microsoft.com/office/drawing/2014/main" id="{3F16EDE3-26F1-96EB-AB0A-40FEBAB4905D}"/>
              </a:ext>
            </a:extLst>
          </p:cNvPr>
          <p:cNvCxnSpPr>
            <a:cxnSpLocks/>
            <a:stCxn id="1061" idx="2"/>
            <a:endCxn id="1064" idx="0"/>
          </p:cNvCxnSpPr>
          <p:nvPr/>
        </p:nvCxnSpPr>
        <p:spPr>
          <a:xfrm>
            <a:off x="9338328" y="2371061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3" name="직선 화살표 연결선 1072">
            <a:extLst>
              <a:ext uri="{FF2B5EF4-FFF2-40B4-BE49-F238E27FC236}">
                <a16:creationId xmlns:a16="http://schemas.microsoft.com/office/drawing/2014/main" id="{C48679A6-ECBA-D9A6-923A-D5EF82E5B68A}"/>
              </a:ext>
            </a:extLst>
          </p:cNvPr>
          <p:cNvCxnSpPr>
            <a:cxnSpLocks/>
            <a:stCxn id="1064" idx="2"/>
            <a:endCxn id="1065" idx="0"/>
          </p:cNvCxnSpPr>
          <p:nvPr/>
        </p:nvCxnSpPr>
        <p:spPr>
          <a:xfrm flipH="1">
            <a:off x="9338327" y="3004335"/>
            <a:ext cx="1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직선 화살표 연결선 1075">
            <a:extLst>
              <a:ext uri="{FF2B5EF4-FFF2-40B4-BE49-F238E27FC236}">
                <a16:creationId xmlns:a16="http://schemas.microsoft.com/office/drawing/2014/main" id="{74F034DC-CB65-D75B-1BAF-AAD5ACF0211D}"/>
              </a:ext>
            </a:extLst>
          </p:cNvPr>
          <p:cNvCxnSpPr>
            <a:cxnSpLocks/>
            <a:stCxn id="1065" idx="2"/>
            <a:endCxn id="1066" idx="0"/>
          </p:cNvCxnSpPr>
          <p:nvPr/>
        </p:nvCxnSpPr>
        <p:spPr>
          <a:xfrm>
            <a:off x="9338327" y="3637609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9" name="직선 화살표 연결선 1078">
            <a:extLst>
              <a:ext uri="{FF2B5EF4-FFF2-40B4-BE49-F238E27FC236}">
                <a16:creationId xmlns:a16="http://schemas.microsoft.com/office/drawing/2014/main" id="{DC46E11E-AB6C-0CE2-5813-24EE2524CD6E}"/>
              </a:ext>
            </a:extLst>
          </p:cNvPr>
          <p:cNvCxnSpPr>
            <a:cxnSpLocks/>
            <a:stCxn id="1066" idx="2"/>
            <a:endCxn id="1069" idx="0"/>
          </p:cNvCxnSpPr>
          <p:nvPr/>
        </p:nvCxnSpPr>
        <p:spPr>
          <a:xfrm>
            <a:off x="9338327" y="4395457"/>
            <a:ext cx="0" cy="1845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3" name="직선 화살표 연결선 1082">
            <a:extLst>
              <a:ext uri="{FF2B5EF4-FFF2-40B4-BE49-F238E27FC236}">
                <a16:creationId xmlns:a16="http://schemas.microsoft.com/office/drawing/2014/main" id="{6DE26E24-85DB-4892-0182-2037DFC1A0FB}"/>
              </a:ext>
            </a:extLst>
          </p:cNvPr>
          <p:cNvCxnSpPr>
            <a:cxnSpLocks/>
            <a:stCxn id="1066" idx="1"/>
            <a:endCxn id="1068" idx="3"/>
          </p:cNvCxnSpPr>
          <p:nvPr/>
        </p:nvCxnSpPr>
        <p:spPr>
          <a:xfrm flipH="1" flipV="1">
            <a:off x="8258337" y="4108803"/>
            <a:ext cx="26906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7" name="TextBox 1086">
            <a:extLst>
              <a:ext uri="{FF2B5EF4-FFF2-40B4-BE49-F238E27FC236}">
                <a16:creationId xmlns:a16="http://schemas.microsoft.com/office/drawing/2014/main" id="{31A3CAD9-8BC7-2F61-7AA7-D0B5ADA5F3D4}"/>
              </a:ext>
            </a:extLst>
          </p:cNvPr>
          <p:cNvSpPr txBox="1"/>
          <p:nvPr/>
        </p:nvSpPr>
        <p:spPr>
          <a:xfrm>
            <a:off x="7917921" y="3790069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9DEF935F-9E92-4913-47E6-31CD2541FC1A}"/>
              </a:ext>
            </a:extLst>
          </p:cNvPr>
          <p:cNvSpPr txBox="1"/>
          <p:nvPr/>
        </p:nvSpPr>
        <p:spPr>
          <a:xfrm>
            <a:off x="9133139" y="4272290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B8B414-7F72-F2B0-E48A-03615114EBC7}"/>
              </a:ext>
            </a:extLst>
          </p:cNvPr>
          <p:cNvCxnSpPr/>
          <p:nvPr/>
        </p:nvCxnSpPr>
        <p:spPr>
          <a:xfrm>
            <a:off x="6095998" y="1194733"/>
            <a:ext cx="0" cy="4871217"/>
          </a:xfrm>
          <a:prstGeom prst="line">
            <a:avLst/>
          </a:prstGeom>
          <a:ln>
            <a:gradFill>
              <a:gsLst>
                <a:gs pos="0">
                  <a:schemeClr val="tx1">
                    <a:alpha val="0"/>
                  </a:schemeClr>
                </a:gs>
                <a:gs pos="15000">
                  <a:schemeClr val="tx1"/>
                </a:gs>
                <a:gs pos="85000">
                  <a:schemeClr val="tx1"/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13265B7-F809-8236-448F-E992077B4538}"/>
              </a:ext>
            </a:extLst>
          </p:cNvPr>
          <p:cNvSpPr txBox="1"/>
          <p:nvPr/>
        </p:nvSpPr>
        <p:spPr>
          <a:xfrm>
            <a:off x="1901076" y="3730547"/>
            <a:ext cx="245016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사막 지형 이동속도 저하 면역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930F818-1BC9-098A-C6EB-E92C3FB68188}"/>
              </a:ext>
            </a:extLst>
          </p:cNvPr>
          <p:cNvSpPr/>
          <p:nvPr/>
        </p:nvSpPr>
        <p:spPr>
          <a:xfrm>
            <a:off x="2264744" y="1925987"/>
            <a:ext cx="1800000" cy="180000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사막 장면 윤곽선">
            <a:extLst>
              <a:ext uri="{FF2B5EF4-FFF2-40B4-BE49-F238E27FC236}">
                <a16:creationId xmlns:a16="http://schemas.microsoft.com/office/drawing/2014/main" id="{B7A4BC10-CEB9-4DB9-A53E-45BED2451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4744" y="2049642"/>
            <a:ext cx="914400" cy="914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5C8347-4140-9A5E-98E7-892CA6E41C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463"/>
          <a:stretch/>
        </p:blipFill>
        <p:spPr>
          <a:xfrm rot="1595918">
            <a:off x="2328320" y="1946896"/>
            <a:ext cx="1859794" cy="1758181"/>
          </a:xfrm>
          <a:prstGeom prst="rect">
            <a:avLst/>
          </a:prstGeom>
        </p:spPr>
      </p:pic>
      <p:pic>
        <p:nvPicPr>
          <p:cNvPr id="19" name="그래픽 18" descr="사막 장면 윤곽선">
            <a:extLst>
              <a:ext uri="{FF2B5EF4-FFF2-40B4-BE49-F238E27FC236}">
                <a16:creationId xmlns:a16="http://schemas.microsoft.com/office/drawing/2014/main" id="{629F4754-63C9-F6FE-B32D-2FD911EE0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126160" y="1911587"/>
            <a:ext cx="847860" cy="9144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7F34477-6993-5AF7-19A0-0FC6902D86FF}"/>
              </a:ext>
            </a:extLst>
          </p:cNvPr>
          <p:cNvSpPr/>
          <p:nvPr/>
        </p:nvSpPr>
        <p:spPr>
          <a:xfrm>
            <a:off x="3600628" y="1966028"/>
            <a:ext cx="258512" cy="26361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31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125820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98B25A-1FE9-7621-057C-10D549612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416E2E0-1859-5396-4DC5-CAAD7CE5818F}"/>
              </a:ext>
            </a:extLst>
          </p:cNvPr>
          <p:cNvSpPr txBox="1"/>
          <p:nvPr/>
        </p:nvSpPr>
        <p:spPr>
          <a:xfrm>
            <a:off x="1074558" y="1255443"/>
            <a:ext cx="10670235" cy="296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고유 기술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고유 기술은 자동 이동과 사냥터에서의 자유로운 주차 등 모험가의 편의성에 특화 되어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유령의 발걸음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이동 중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NPC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나 몬스터와 충돌하지 않게 해주는 기술이며 탑승 시 자동으로 상시 유지되는 패시브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 질주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자동 이동 시 전력질주를 자동으로 사용하게 해주는 기술이며 자동 이동 시 상시 유지되는 패시브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기술을 보유한 팬텀을 탑승하면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전력질주 자동 사용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 UI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이승의 존재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는 탑승물과 몬스터의 레벨 차이에 상관 없이 선공을 받지 않게 해주는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은 찾은 탑승물이 팬텀이면서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팬텀이 사망 상태일 때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 호출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사용 시 부활시킴과 동시에 소환하는 기술입니다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강령을 통해 부활한 팬텀의 체력은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28204-59CF-F78D-A804-3E80707EF3B3}"/>
              </a:ext>
            </a:extLst>
          </p:cNvPr>
          <p:cNvSpPr txBox="1"/>
          <p:nvPr/>
        </p:nvSpPr>
        <p:spPr>
          <a:xfrm>
            <a:off x="4019478" y="2237770"/>
            <a:ext cx="6113029" cy="377796"/>
          </a:xfrm>
          <a:prstGeom prst="rect">
            <a:avLst/>
          </a:prstGeom>
          <a:solidFill>
            <a:srgbClr val="03111C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탑승물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뒤지면 호출 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아예 비활성 되는지 확인</a:t>
            </a:r>
            <a:endParaRPr lang="en-US" altLang="ko-KR" sz="14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052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0660271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1508E9-A122-240F-02DB-BBB8EFEF6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468720"/>
              </p:ext>
            </p:extLst>
          </p:nvPr>
        </p:nvGraphicFramePr>
        <p:xfrm>
          <a:off x="1134516" y="4932626"/>
          <a:ext cx="1053799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7598">
                  <a:extLst>
                    <a:ext uri="{9D8B030D-6E8A-4147-A177-3AD203B41FA5}">
                      <a16:colId xmlns:a16="http://schemas.microsoft.com/office/drawing/2014/main" val="1149553871"/>
                    </a:ext>
                  </a:extLst>
                </a:gridCol>
                <a:gridCol w="2107598">
                  <a:extLst>
                    <a:ext uri="{9D8B030D-6E8A-4147-A177-3AD203B41FA5}">
                      <a16:colId xmlns:a16="http://schemas.microsoft.com/office/drawing/2014/main" val="3335601607"/>
                    </a:ext>
                  </a:extLst>
                </a:gridCol>
                <a:gridCol w="2107598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2107598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2107598">
                  <a:extLst>
                    <a:ext uri="{9D8B030D-6E8A-4147-A177-3AD203B41FA5}">
                      <a16:colId xmlns:a16="http://schemas.microsoft.com/office/drawing/2014/main" val="1798652028"/>
                    </a:ext>
                  </a:extLst>
                </a:gridCol>
              </a:tblGrid>
              <a:tr h="26221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가능 기술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231960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앞발찍기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뒷발차기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드리프트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시작가속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2288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높은점프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급정지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순간가속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측면이동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321385"/>
                  </a:ext>
                </a:extLst>
              </a:tr>
              <a:tr h="2288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빠른 뒷걸음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연속도약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표효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조심성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빠른탑승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664384"/>
                  </a:ext>
                </a:extLst>
              </a:tr>
              <a:tr h="2288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뒷발차기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앞발찍기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순간가속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측면이동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준마의 기상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140067"/>
                  </a:ext>
                </a:extLst>
              </a:tr>
              <a:tr h="2288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이중 도약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 질주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이승의 존재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2365991"/>
                  </a:ext>
                </a:extLst>
              </a:tr>
              <a:tr h="228825">
                <a:tc>
                  <a:txBody>
                    <a:bodyPr/>
                    <a:lstStyle/>
                    <a:p>
                      <a:pPr algn="ctr" rtl="0" fontAlgn="b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84688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0DA2740-1206-3F22-FA67-0C8D68E2FFB9}"/>
              </a:ext>
            </a:extLst>
          </p:cNvPr>
          <p:cNvSpPr txBox="1"/>
          <p:nvPr/>
        </p:nvSpPr>
        <p:spPr>
          <a:xfrm>
            <a:off x="1074558" y="4468109"/>
            <a:ext cx="842649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배울 수 있는 기술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(26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5BDB25F-9D3D-C2F5-A4F1-54862F33E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4591764"/>
            <a:ext cx="154647" cy="18000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B82DB815-AF15-E4DB-6E0A-D2C98A17A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4C62F78-447D-F19F-D823-02AAAD534498}"/>
              </a:ext>
            </a:extLst>
          </p:cNvPr>
          <p:cNvSpPr txBox="1"/>
          <p:nvPr/>
        </p:nvSpPr>
        <p:spPr>
          <a:xfrm>
            <a:off x="1074558" y="1255443"/>
            <a:ext cx="1067023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고유 기술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12F59A1-8D22-4DC1-5185-C958209EE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208944"/>
              </p:ext>
            </p:extLst>
          </p:nvPr>
        </p:nvGraphicFramePr>
        <p:xfrm>
          <a:off x="1146842" y="1719960"/>
          <a:ext cx="10525666" cy="2581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396">
                  <a:extLst>
                    <a:ext uri="{9D8B030D-6E8A-4147-A177-3AD203B41FA5}">
                      <a16:colId xmlns:a16="http://schemas.microsoft.com/office/drawing/2014/main" val="1149553871"/>
                    </a:ext>
                  </a:extLst>
                </a:gridCol>
                <a:gridCol w="855846">
                  <a:extLst>
                    <a:ext uri="{9D8B030D-6E8A-4147-A177-3AD203B41FA5}">
                      <a16:colId xmlns:a16="http://schemas.microsoft.com/office/drawing/2014/main" val="3335601607"/>
                    </a:ext>
                  </a:extLst>
                </a:gridCol>
                <a:gridCol w="1344218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196503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1358991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  <a:gridCol w="2262656">
                  <a:extLst>
                    <a:ext uri="{9D8B030D-6E8A-4147-A177-3AD203B41FA5}">
                      <a16:colId xmlns:a16="http://schemas.microsoft.com/office/drawing/2014/main" val="3706489536"/>
                    </a:ext>
                  </a:extLst>
                </a:gridCol>
                <a:gridCol w="1231528">
                  <a:extLst>
                    <a:ext uri="{9D8B030D-6E8A-4147-A177-3AD203B41FA5}">
                      <a16:colId xmlns:a16="http://schemas.microsoft.com/office/drawing/2014/main" val="1217678625"/>
                    </a:ext>
                  </a:extLst>
                </a:gridCol>
                <a:gridCol w="1231528">
                  <a:extLst>
                    <a:ext uri="{9D8B030D-6E8A-4147-A177-3AD203B41FA5}">
                      <a16:colId xmlns:a16="http://schemas.microsoft.com/office/drawing/2014/main" val="4191798176"/>
                    </a:ext>
                  </a:extLst>
                </a:gridCol>
              </a:tblGrid>
              <a:tr h="506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</a:t>
                      </a:r>
                      <a:b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아이디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</a:t>
                      </a:r>
                      <a:b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선행 기술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 사용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재사용대기시간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지구력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20038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※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탑승 시 자동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중 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NPC,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몬스터와 충돌하지 않습니다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20039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 질주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[ID:20040]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자동 이동 시 자동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자동이동 시 조련 레벨과 상관없이 전력질주를 사용합니다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140067"/>
                  </a:ext>
                </a:extLst>
              </a:tr>
              <a:tr h="658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20040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이승의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미탑승</a:t>
                      </a:r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상태 대기 중 자동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 상태에서 몬스터에게 발각되지 않는다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범위형 공격에 의하여 피해를 받을 수 있습니다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.)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  <a:tr h="4725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20041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</a:t>
                      </a:r>
                      <a:b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※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팬텀이 사망한 상태에서 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 호출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endParaRPr lang="ko-KR" altLang="en-US" sz="1100" b="1" dirty="0">
                        <a:solidFill>
                          <a:srgbClr val="FF0000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사망한 팬텀을 다시 불러온다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이때 팬텀의 생명력은 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된다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 sec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905659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B49EE6A7-9E7A-1BAB-94D2-3A6710900673}"/>
              </a:ext>
            </a:extLst>
          </p:cNvPr>
          <p:cNvSpPr txBox="1"/>
          <p:nvPr/>
        </p:nvSpPr>
        <p:spPr>
          <a:xfrm>
            <a:off x="1910835" y="1296224"/>
            <a:ext cx="8370330" cy="337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태생 기술은 기본으로 보유하고 있는 기술입니다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0E80E3-66B1-CF75-944E-3E1431C6BB97}"/>
              </a:ext>
            </a:extLst>
          </p:cNvPr>
          <p:cNvSpPr txBox="1"/>
          <p:nvPr/>
        </p:nvSpPr>
        <p:spPr>
          <a:xfrm>
            <a:off x="5333159" y="1570836"/>
            <a:ext cx="6113029" cy="377796"/>
          </a:xfrm>
          <a:prstGeom prst="rect">
            <a:avLst/>
          </a:prstGeom>
          <a:solidFill>
            <a:srgbClr val="03111C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내꺼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아두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24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보면서 패시브 스킬은 어떻게 명시되어 있는 지 확인</a:t>
            </a:r>
            <a:endParaRPr lang="en-US" altLang="ko-KR" sz="14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97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A90329A-F6ED-BCCA-DB91-DB84D6380B57}"/>
              </a:ext>
            </a:extLst>
          </p:cNvPr>
          <p:cNvSpPr/>
          <p:nvPr/>
        </p:nvSpPr>
        <p:spPr>
          <a:xfrm>
            <a:off x="0" y="0"/>
            <a:ext cx="9137650" cy="6858000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9489C-C04A-FBEC-5F69-01D932AA365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4303D23-E234-19E3-4D16-C1FC5DE34B0B}"/>
              </a:ext>
            </a:extLst>
          </p:cNvPr>
          <p:cNvCxnSpPr>
            <a:cxnSpLocks/>
          </p:cNvCxnSpPr>
          <p:nvPr/>
        </p:nvCxnSpPr>
        <p:spPr>
          <a:xfrm flipV="1">
            <a:off x="3647661" y="1066800"/>
            <a:ext cx="0" cy="490334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A135CD-972B-7A4D-57E2-33289E7A7A05}"/>
              </a:ext>
            </a:extLst>
          </p:cNvPr>
          <p:cNvSpPr txBox="1"/>
          <p:nvPr/>
        </p:nvSpPr>
        <p:spPr>
          <a:xfrm>
            <a:off x="4098930" y="926769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DBE80-0BB5-E715-36B2-014065F263E9}"/>
              </a:ext>
            </a:extLst>
          </p:cNvPr>
          <p:cNvSpPr txBox="1"/>
          <p:nvPr/>
        </p:nvSpPr>
        <p:spPr>
          <a:xfrm>
            <a:off x="4098931" y="4373343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훈련 항목 </a:t>
            </a: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E5E5C-E0BE-D989-3516-18FF62DD6043}"/>
              </a:ext>
            </a:extLst>
          </p:cNvPr>
          <p:cNvSpPr txBox="1"/>
          <p:nvPr/>
        </p:nvSpPr>
        <p:spPr>
          <a:xfrm>
            <a:off x="4098931" y="2075627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8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AEE2EA-2739-28F0-4479-2E97639B0C62}"/>
              </a:ext>
            </a:extLst>
          </p:cNvPr>
          <p:cNvSpPr txBox="1"/>
          <p:nvPr/>
        </p:nvSpPr>
        <p:spPr>
          <a:xfrm>
            <a:off x="4098931" y="3224485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 방법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048A51-B033-B4A3-42CA-32148C0F3D84}"/>
              </a:ext>
            </a:extLst>
          </p:cNvPr>
          <p:cNvSpPr/>
          <p:nvPr/>
        </p:nvSpPr>
        <p:spPr>
          <a:xfrm rot="18882562">
            <a:off x="10882911" y="5618824"/>
            <a:ext cx="93317" cy="501711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E0777C-F449-B5D1-CDC4-8A2594FC4C7F}"/>
              </a:ext>
            </a:extLst>
          </p:cNvPr>
          <p:cNvSpPr/>
          <p:nvPr/>
        </p:nvSpPr>
        <p:spPr>
          <a:xfrm rot="2685089">
            <a:off x="10878149" y="5914382"/>
            <a:ext cx="93317" cy="501711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64A83F-E070-1607-B117-4190F16E9335}"/>
              </a:ext>
            </a:extLst>
          </p:cNvPr>
          <p:cNvSpPr/>
          <p:nvPr/>
        </p:nvSpPr>
        <p:spPr>
          <a:xfrm rot="18843550">
            <a:off x="10579685" y="5927268"/>
            <a:ext cx="93317" cy="501711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7D3930-DEBB-013A-F32E-7C43AF620945}"/>
              </a:ext>
            </a:extLst>
          </p:cNvPr>
          <p:cNvSpPr/>
          <p:nvPr/>
        </p:nvSpPr>
        <p:spPr>
          <a:xfrm rot="2703530">
            <a:off x="10513260" y="5764129"/>
            <a:ext cx="93317" cy="347705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CB98DB-B72F-E0EE-0C8E-23DBEEF1B5F9}"/>
              </a:ext>
            </a:extLst>
          </p:cNvPr>
          <p:cNvSpPr/>
          <p:nvPr/>
        </p:nvSpPr>
        <p:spPr>
          <a:xfrm rot="18869445">
            <a:off x="10692996" y="5766002"/>
            <a:ext cx="93317" cy="334098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4094C9-572E-C176-6A5C-F490BF920A5B}"/>
              </a:ext>
            </a:extLst>
          </p:cNvPr>
          <p:cNvSpPr/>
          <p:nvPr/>
        </p:nvSpPr>
        <p:spPr>
          <a:xfrm rot="2703530">
            <a:off x="10751883" y="5961261"/>
            <a:ext cx="93317" cy="170379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442C96B-D180-A7DE-DC9E-8E7302F1F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43" y="2709266"/>
            <a:ext cx="371887" cy="3657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7F962A-7983-BF01-344B-D994410C08B7}"/>
              </a:ext>
            </a:extLst>
          </p:cNvPr>
          <p:cNvSpPr txBox="1"/>
          <p:nvPr/>
        </p:nvSpPr>
        <p:spPr>
          <a:xfrm>
            <a:off x="4098929" y="5522201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28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endParaRPr lang="ko-KR" altLang="en-US" sz="28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251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7BED26-15D7-42D5-8BD3-AD663E6B8CC1}"/>
              </a:ext>
            </a:extLst>
          </p:cNvPr>
          <p:cNvSpPr txBox="1"/>
          <p:nvPr/>
        </p:nvSpPr>
        <p:spPr>
          <a:xfrm>
            <a:off x="559866" y="762928"/>
            <a:ext cx="10660271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553048-C66D-60D0-7F57-93AD8806C060}"/>
              </a:ext>
            </a:extLst>
          </p:cNvPr>
          <p:cNvSpPr/>
          <p:nvPr/>
        </p:nvSpPr>
        <p:spPr>
          <a:xfrm>
            <a:off x="1075170" y="5446599"/>
            <a:ext cx="1875773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 확률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스킬을 배울 것인가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6C5BEC-3479-0805-4394-F7B65C5C8786}"/>
              </a:ext>
            </a:extLst>
          </p:cNvPr>
          <p:cNvSpPr/>
          <p:nvPr/>
        </p:nvSpPr>
        <p:spPr>
          <a:xfrm>
            <a:off x="4188808" y="4937401"/>
            <a:ext cx="1875773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 확률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어떤 스킬을 배울 것인가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F9096F2-A286-78BD-A7ED-565A54D6EFD0}"/>
              </a:ext>
            </a:extLst>
          </p:cNvPr>
          <p:cNvCxnSpPr>
            <a:cxnSpLocks/>
            <a:stCxn id="27" idx="3"/>
            <a:endCxn id="40" idx="1"/>
          </p:cNvCxnSpPr>
          <p:nvPr/>
        </p:nvCxnSpPr>
        <p:spPr>
          <a:xfrm flipV="1">
            <a:off x="6064581" y="5153517"/>
            <a:ext cx="618043" cy="82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98C2667-28B6-3831-D4A6-DB3D049D3525}"/>
              </a:ext>
            </a:extLst>
          </p:cNvPr>
          <p:cNvSpPr/>
          <p:nvPr/>
        </p:nvSpPr>
        <p:spPr>
          <a:xfrm>
            <a:off x="4188807" y="5920452"/>
            <a:ext cx="1875773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스킬을 배우지 않고 종료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E21510D-E46E-62D0-C8A7-1196D3EC3D54}"/>
              </a:ext>
            </a:extLst>
          </p:cNvPr>
          <p:cNvCxnSpPr>
            <a:stCxn id="26" idx="3"/>
            <a:endCxn id="27" idx="1"/>
          </p:cNvCxnSpPr>
          <p:nvPr/>
        </p:nvCxnSpPr>
        <p:spPr>
          <a:xfrm flipV="1">
            <a:off x="2950943" y="5161768"/>
            <a:ext cx="1237865" cy="50919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0BECD7A-954C-0CBE-D085-2800E28E9CA2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>
            <a:off x="2950943" y="5670966"/>
            <a:ext cx="1237864" cy="47385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91585E9-CA51-DCB9-D8EA-BBF027649055}"/>
              </a:ext>
            </a:extLst>
          </p:cNvPr>
          <p:cNvSpPr txBox="1"/>
          <p:nvPr/>
        </p:nvSpPr>
        <p:spPr>
          <a:xfrm>
            <a:off x="3166630" y="6122347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AA149B-0910-2051-966F-F07F56C35B7B}"/>
              </a:ext>
            </a:extLst>
          </p:cNvPr>
          <p:cNvSpPr txBox="1"/>
          <p:nvPr/>
        </p:nvSpPr>
        <p:spPr>
          <a:xfrm>
            <a:off x="3166630" y="4850845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9060FC5-CE17-2AD0-C607-EBAA352FADEE}"/>
              </a:ext>
            </a:extLst>
          </p:cNvPr>
          <p:cNvSpPr/>
          <p:nvPr/>
        </p:nvSpPr>
        <p:spPr>
          <a:xfrm>
            <a:off x="6682624" y="4866863"/>
            <a:ext cx="1621854" cy="573307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40950C-71A8-EB33-247F-97B4A327E65E}"/>
              </a:ext>
            </a:extLst>
          </p:cNvPr>
          <p:cNvSpPr txBox="1"/>
          <p:nvPr/>
        </p:nvSpPr>
        <p:spPr>
          <a:xfrm>
            <a:off x="6974171" y="4912589"/>
            <a:ext cx="108372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보유 하지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않은 스킬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AD4A850-DF60-5D71-5ED5-5BDCB2273A62}"/>
              </a:ext>
            </a:extLst>
          </p:cNvPr>
          <p:cNvSpPr txBox="1"/>
          <p:nvPr/>
        </p:nvSpPr>
        <p:spPr>
          <a:xfrm>
            <a:off x="7220748" y="5359071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24925A-5B40-8A07-ED8F-D8EEB8AA6F37}"/>
              </a:ext>
            </a:extLst>
          </p:cNvPr>
          <p:cNvSpPr txBox="1"/>
          <p:nvPr/>
        </p:nvSpPr>
        <p:spPr>
          <a:xfrm>
            <a:off x="7954981" y="4765004"/>
            <a:ext cx="1083729" cy="337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7F9C1628-AA99-89D0-4976-9A9BC5C29D72}"/>
              </a:ext>
            </a:extLst>
          </p:cNvPr>
          <p:cNvCxnSpPr>
            <a:cxnSpLocks/>
            <a:stCxn id="40" idx="2"/>
            <a:endCxn id="8" idx="0"/>
          </p:cNvCxnSpPr>
          <p:nvPr/>
        </p:nvCxnSpPr>
        <p:spPr>
          <a:xfrm rot="5400000">
            <a:off x="6069982" y="4496883"/>
            <a:ext cx="480282" cy="23668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F8F4F03-0240-658E-0AE6-CAC58495958F}"/>
              </a:ext>
            </a:extLst>
          </p:cNvPr>
          <p:cNvCxnSpPr>
            <a:cxnSpLocks/>
            <a:stCxn id="40" idx="3"/>
            <a:endCxn id="56" idx="1"/>
          </p:cNvCxnSpPr>
          <p:nvPr/>
        </p:nvCxnSpPr>
        <p:spPr>
          <a:xfrm flipV="1">
            <a:off x="8304478" y="5150916"/>
            <a:ext cx="818200" cy="26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F1CF706-1BBB-E452-5F86-469865ABD01C}"/>
              </a:ext>
            </a:extLst>
          </p:cNvPr>
          <p:cNvSpPr/>
          <p:nvPr/>
        </p:nvSpPr>
        <p:spPr>
          <a:xfrm>
            <a:off x="9122678" y="4926549"/>
            <a:ext cx="1875773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스킬 획득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411ED5-D9BF-6A23-3ADE-AE8C7CAD5B49}"/>
              </a:ext>
            </a:extLst>
          </p:cNvPr>
          <p:cNvSpPr txBox="1"/>
          <p:nvPr/>
        </p:nvSpPr>
        <p:spPr>
          <a:xfrm>
            <a:off x="1075170" y="4317369"/>
            <a:ext cx="842649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 획득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2B91682B-5286-235D-EBB2-F44489570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523" y="4441024"/>
            <a:ext cx="154647" cy="180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FE15A518-E186-392C-8D3E-7C89CE714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C589F2-4C83-12DA-16B7-0AABAC492A3D}"/>
              </a:ext>
            </a:extLst>
          </p:cNvPr>
          <p:cNvSpPr txBox="1"/>
          <p:nvPr/>
        </p:nvSpPr>
        <p:spPr>
          <a:xfrm>
            <a:off x="1074558" y="1255443"/>
            <a:ext cx="10670235" cy="296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 획득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확률에 의하여 기술을 배울 수 있으며 이는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중 확률 시스템으로 이루어져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차적으로 기술을 배울 것인지 아닌지 확률을 계산하여 결정합니다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확률은 말의 레벨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등으로 최대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증가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기술을 배울 것으로 결정되었다면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차적으로 어떤 기술을 배울 것인지 확률을 계산하여 결정합니다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 별로 확률은 모두 상이합니다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확률에 의해 나온 기술을 이미 보유중인 경우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스킬을 배우지 않고 종료합니다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데이터는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board_object_skill_probability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테이블에서 관리합니다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58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C9457F-F9A8-C730-826B-DD03690D1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351069"/>
              </p:ext>
            </p:extLst>
          </p:nvPr>
        </p:nvGraphicFramePr>
        <p:xfrm>
          <a:off x="559867" y="832503"/>
          <a:ext cx="5262830" cy="55913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2566">
                  <a:extLst>
                    <a:ext uri="{9D8B030D-6E8A-4147-A177-3AD203B41FA5}">
                      <a16:colId xmlns:a16="http://schemas.microsoft.com/office/drawing/2014/main" val="1149553871"/>
                    </a:ext>
                  </a:extLst>
                </a:gridCol>
                <a:gridCol w="1052566">
                  <a:extLst>
                    <a:ext uri="{9D8B030D-6E8A-4147-A177-3AD203B41FA5}">
                      <a16:colId xmlns:a16="http://schemas.microsoft.com/office/drawing/2014/main" val="3335601607"/>
                    </a:ext>
                  </a:extLst>
                </a:gridCol>
                <a:gridCol w="1052566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052566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1052566">
                  <a:extLst>
                    <a:ext uri="{9D8B030D-6E8A-4147-A177-3AD203B41FA5}">
                      <a16:colId xmlns:a16="http://schemas.microsoft.com/office/drawing/2014/main" val="1798652028"/>
                    </a:ext>
                  </a:extLst>
                </a:gridCol>
              </a:tblGrid>
              <a:tr h="310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</a:t>
                      </a:r>
                      <a:b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아이디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선행 기술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</a:t>
                      </a:r>
                      <a:b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(%)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20000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앞발찍기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1.8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321385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20001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뒷발차기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1.6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64384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20002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드리프트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1.3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140067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20003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endParaRPr lang="en-US" altLang="ko-KR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2.1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20004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시작가속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905659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20005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높은점프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1.7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748379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20006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급정지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1.8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628356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20007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순간가속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1.9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36864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20008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1.2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159596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20009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측면이동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1.8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104876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20010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빠른뒷걸음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817528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20011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연속도약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1.4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651131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20012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</a:t>
                      </a:r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표효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1.2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594223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20013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조심성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1.8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621182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20014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빠른탑승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1.9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53573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20015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뒷발차기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507595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20016</a:t>
                      </a:r>
                    </a:p>
                  </a:txBody>
                  <a:tcPr marL="19050" marR="19050" marT="12700" marB="1270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앞발찍기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1.4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484219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20017</a:t>
                      </a:r>
                    </a:p>
                  </a:txBody>
                  <a:tcPr marL="19050" marR="19050" marT="12700" marB="127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순간가속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2.0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634470"/>
                  </a:ext>
                </a:extLst>
              </a:tr>
              <a:tr h="1836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20018</a:t>
                      </a:r>
                    </a:p>
                  </a:txBody>
                  <a:tcPr marL="19050" marR="19050" marT="12700" marB="1270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측면이동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1.3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343218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02FD276-C2E0-5F16-3157-DBDCA7262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016044"/>
              </p:ext>
            </p:extLst>
          </p:nvPr>
        </p:nvGraphicFramePr>
        <p:xfrm>
          <a:off x="5822697" y="1663926"/>
          <a:ext cx="5262830" cy="4790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2566">
                  <a:extLst>
                    <a:ext uri="{9D8B030D-6E8A-4147-A177-3AD203B41FA5}">
                      <a16:colId xmlns:a16="http://schemas.microsoft.com/office/drawing/2014/main" val="1149553871"/>
                    </a:ext>
                  </a:extLst>
                </a:gridCol>
                <a:gridCol w="1052566">
                  <a:extLst>
                    <a:ext uri="{9D8B030D-6E8A-4147-A177-3AD203B41FA5}">
                      <a16:colId xmlns:a16="http://schemas.microsoft.com/office/drawing/2014/main" val="3335601607"/>
                    </a:ext>
                  </a:extLst>
                </a:gridCol>
                <a:gridCol w="1052566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1052566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1052566">
                  <a:extLst>
                    <a:ext uri="{9D8B030D-6E8A-4147-A177-3AD203B41FA5}">
                      <a16:colId xmlns:a16="http://schemas.microsoft.com/office/drawing/2014/main" val="3156151613"/>
                    </a:ext>
                  </a:extLst>
                </a:gridCol>
              </a:tblGrid>
              <a:tr h="310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</a:t>
                      </a:r>
                      <a:br>
                        <a:rPr lang="en-US" altLang="ko-KR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아이디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기술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선행 기술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20019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 탑승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20020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준마의 기상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48%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321385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20021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이중 도약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1.8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0664384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20022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</a:t>
                      </a: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2.0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140067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20038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유령의 발걸음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20039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유령 질주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1.7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4905659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20040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이승의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1.5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748379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100" dirty="0">
                          <a:solidFill>
                            <a:schemeClr val="tx1"/>
                          </a:solidFill>
                          <a:effectLst/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20041</a:t>
                      </a: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1.8</a:t>
                      </a:r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태생 기술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628356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436864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159596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9104876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817528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3651131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594223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1621182"/>
                  </a:ext>
                </a:extLst>
              </a:tr>
              <a:tr h="270837">
                <a:tc>
                  <a:txBody>
                    <a:bodyPr/>
                    <a:lstStyle/>
                    <a:p>
                      <a:pPr algn="ctr" rtl="0" fontAlgn="b"/>
                      <a:endParaRPr lang="en-US" altLang="ko-KR" sz="1100" dirty="0">
                        <a:solidFill>
                          <a:schemeClr val="tx1"/>
                        </a:solidFill>
                        <a:effectLst/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marL="19050" marR="19050" marT="12700" marB="1270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25357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25D70504-8DE9-ED84-E963-395FF894F018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BB513-F1CF-743E-B5B3-91359C059C12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1B3AE6-5EB9-F7EE-2D61-E10084085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02DC860-673E-138F-94D4-356B7EF71D27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9CF569-2AFA-F75D-5790-32724339E56C}"/>
              </a:ext>
            </a:extLst>
          </p:cNvPr>
          <p:cNvSpPr txBox="1"/>
          <p:nvPr/>
        </p:nvSpPr>
        <p:spPr>
          <a:xfrm>
            <a:off x="559867" y="762928"/>
            <a:ext cx="1043939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2568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획득방법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D3C6CCB-0979-6122-2410-963AFC20A865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E7F38AB-203C-F2D8-73B7-6DC96B91B3C1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58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642CA4-37E9-D45A-5B16-AFD6B15B29BD}"/>
              </a:ext>
            </a:extLst>
          </p:cNvPr>
          <p:cNvSpPr txBox="1"/>
          <p:nvPr/>
        </p:nvSpPr>
        <p:spPr>
          <a:xfrm>
            <a:off x="559867" y="980716"/>
            <a:ext cx="10343358" cy="1993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훈련시켜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통해 확률에 의하여 획득합니다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준마는 마구간에서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메뉴가 활성화됩니다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전용 재료를 통하여 준마의 기술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훈련도를 증가시킬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훈련도는 항목별로 최대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180%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훈련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각각의 훈련도의 합이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되면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시도 할 수 있게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6AA0873-267F-309A-E872-5C01983ED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741" y="3657991"/>
            <a:ext cx="3077793" cy="29394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E95EEF-DDEE-F921-F9CA-1D21971CB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853" y="3657991"/>
            <a:ext cx="3103349" cy="293946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4560E6-D1A9-502F-FD57-8B2F96F1FE16}"/>
              </a:ext>
            </a:extLst>
          </p:cNvPr>
          <p:cNvSpPr txBox="1"/>
          <p:nvPr/>
        </p:nvSpPr>
        <p:spPr>
          <a:xfrm>
            <a:off x="1238100" y="3236419"/>
            <a:ext cx="4279899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CB27E64-654A-2B0F-5D02-E1F26CF33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453" y="3373417"/>
            <a:ext cx="154647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93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642CA4-37E9-D45A-5B16-AFD6B15B29BD}"/>
              </a:ext>
            </a:extLst>
          </p:cNvPr>
          <p:cNvSpPr txBox="1"/>
          <p:nvPr/>
        </p:nvSpPr>
        <p:spPr>
          <a:xfrm>
            <a:off x="559867" y="980716"/>
            <a:ext cx="10343358" cy="328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시 성공 확률에 의하여 성공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실패가 결정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초기 각성 성공 확률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1%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실패 할 때 마다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0.2%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상승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성공 시 각 항목의 훈련도에 의하여 등장하는 환상마가 결정됩니다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확률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각 항목의 훈련도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/2 (%)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훈련도가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인 경우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해당 훈련 항목에 해당되는 환상마는 등장하지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훈련도 수치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100%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 때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팬텀 등장 확률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= 100%/2=50%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각성에 성공하여 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등장하는 경우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고유 연출이 출력됩니다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말이 팬텀으로 바뀌는 연출이랑 그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 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 이미지 배너 같이 띄워주는 거 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성공 영상들 참고하면 됨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6769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03.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B642CA4-37E9-D45A-5B16-AFD6B15B29BD}"/>
              </a:ext>
            </a:extLst>
          </p:cNvPr>
          <p:cNvSpPr txBox="1"/>
          <p:nvPr/>
        </p:nvSpPr>
        <p:spPr>
          <a:xfrm>
            <a:off x="559867" y="980716"/>
            <a:ext cx="1034335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449072-2C39-2298-B5C3-BAF21D247DFD}"/>
              </a:ext>
            </a:extLst>
          </p:cNvPr>
          <p:cNvSpPr/>
          <p:nvPr/>
        </p:nvSpPr>
        <p:spPr>
          <a:xfrm>
            <a:off x="5719957" y="1414428"/>
            <a:ext cx="1698616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조건에 만족</a:t>
            </a: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E356F953-A98E-D6C2-4521-59B8C68FC01A}"/>
              </a:ext>
            </a:extLst>
          </p:cNvPr>
          <p:cNvSpPr/>
          <p:nvPr/>
        </p:nvSpPr>
        <p:spPr>
          <a:xfrm>
            <a:off x="6328408" y="4236464"/>
            <a:ext cx="481713" cy="377796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F8EAAD-4998-A321-A5AD-C0726FA4BF4D}"/>
              </a:ext>
            </a:extLst>
          </p:cNvPr>
          <p:cNvSpPr/>
          <p:nvPr/>
        </p:nvSpPr>
        <p:spPr>
          <a:xfrm>
            <a:off x="5719957" y="2109775"/>
            <a:ext cx="1698616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  활성화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9D2EA5-CADF-BFF3-7A08-110DAEA6DFC0}"/>
              </a:ext>
            </a:extLst>
          </p:cNvPr>
          <p:cNvSpPr/>
          <p:nvPr/>
        </p:nvSpPr>
        <p:spPr>
          <a:xfrm>
            <a:off x="5719957" y="3520793"/>
            <a:ext cx="1698616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시도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031272-FC45-30CB-7F91-BF30632D4E42}"/>
              </a:ext>
            </a:extLst>
          </p:cNvPr>
          <p:cNvSpPr/>
          <p:nvPr/>
        </p:nvSpPr>
        <p:spPr>
          <a:xfrm>
            <a:off x="5719957" y="2805122"/>
            <a:ext cx="1698616" cy="4487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성공 확률 확인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888D59-F41E-5B72-38C7-85A38F8A66D1}"/>
              </a:ext>
            </a:extLst>
          </p:cNvPr>
          <p:cNvSpPr/>
          <p:nvPr/>
        </p:nvSpPr>
        <p:spPr>
          <a:xfrm>
            <a:off x="7659428" y="4204710"/>
            <a:ext cx="1699198" cy="448733"/>
          </a:xfrm>
          <a:prstGeom prst="rect">
            <a:avLst/>
          </a:prstGeom>
          <a:solidFill>
            <a:srgbClr val="C9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각각의 훈련도 확인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70BBB9-34C7-6AC5-5742-5560E4CEBFD5}"/>
              </a:ext>
            </a:extLst>
          </p:cNvPr>
          <p:cNvSpPr/>
          <p:nvPr/>
        </p:nvSpPr>
        <p:spPr>
          <a:xfrm>
            <a:off x="7659427" y="4965252"/>
            <a:ext cx="1699198" cy="448733"/>
          </a:xfrm>
          <a:prstGeom prst="rect">
            <a:avLst/>
          </a:prstGeom>
          <a:solidFill>
            <a:srgbClr val="C9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각각의 </a:t>
            </a:r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등장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확률 적용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461A56E-9F21-0583-241B-3E8D4E7AB2E5}"/>
              </a:ext>
            </a:extLst>
          </p:cNvPr>
          <p:cNvSpPr/>
          <p:nvPr/>
        </p:nvSpPr>
        <p:spPr>
          <a:xfrm>
            <a:off x="7659427" y="5725793"/>
            <a:ext cx="1699198" cy="448733"/>
          </a:xfrm>
          <a:prstGeom prst="rect">
            <a:avLst/>
          </a:prstGeom>
          <a:solidFill>
            <a:srgbClr val="C9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성공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사운드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&amp;UI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89F918-F6CB-605F-5AB6-07237FF22BCE}"/>
              </a:ext>
            </a:extLst>
          </p:cNvPr>
          <p:cNvSpPr/>
          <p:nvPr/>
        </p:nvSpPr>
        <p:spPr>
          <a:xfrm>
            <a:off x="3826934" y="4212522"/>
            <a:ext cx="1699200" cy="448733"/>
          </a:xfrm>
          <a:prstGeom prst="rect">
            <a:avLst/>
          </a:prstGeom>
          <a:solidFill>
            <a:srgbClr val="FFAF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성공 확률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0.2%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0D0C4EB-B313-BF93-9F8D-A8EA0FBD61B2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>
            <a:off x="6569265" y="1863161"/>
            <a:ext cx="0" cy="24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C03607-1209-4B0E-5BD2-52B3D5F72C6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6569265" y="2558508"/>
            <a:ext cx="0" cy="2466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28987B2-BBF5-4942-AAA0-BA3822E3AA66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6569265" y="3253855"/>
            <a:ext cx="0" cy="266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30FA4C9-7A71-E1D4-85AD-5C0F2447C348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6569265" y="3969526"/>
            <a:ext cx="0" cy="2669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BE4D608-A976-2205-5D45-15DCCDCBC9F2}"/>
              </a:ext>
            </a:extLst>
          </p:cNvPr>
          <p:cNvCxnSpPr>
            <a:cxnSpLocks/>
            <a:stCxn id="6" idx="1"/>
            <a:endCxn id="20" idx="3"/>
          </p:cNvCxnSpPr>
          <p:nvPr/>
        </p:nvCxnSpPr>
        <p:spPr>
          <a:xfrm flipH="1">
            <a:off x="5526134" y="4425362"/>
            <a:ext cx="802274" cy="115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CD20C68-816B-5BBC-1A82-B6239BEB0BAE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6810121" y="4425362"/>
            <a:ext cx="849307" cy="3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9F7CCCF-FC7F-0A8C-C1E3-E1DE94B7E1FE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8509026" y="4653443"/>
            <a:ext cx="1" cy="3118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E20C988-43F4-2390-46B3-513C45AB9421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8509026" y="5413985"/>
            <a:ext cx="0" cy="311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73C6406-B1B2-0068-B7A8-D78C2CA0C578}"/>
              </a:ext>
            </a:extLst>
          </p:cNvPr>
          <p:cNvSpPr/>
          <p:nvPr/>
        </p:nvSpPr>
        <p:spPr>
          <a:xfrm>
            <a:off x="652405" y="2068783"/>
            <a:ext cx="180000" cy="180000"/>
          </a:xfrm>
          <a:prstGeom prst="rect">
            <a:avLst/>
          </a:prstGeom>
          <a:solidFill>
            <a:srgbClr val="FFAF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979F1CA-EB37-D597-6BDD-C6439A16CCDC}"/>
              </a:ext>
            </a:extLst>
          </p:cNvPr>
          <p:cNvSpPr/>
          <p:nvPr/>
        </p:nvSpPr>
        <p:spPr>
          <a:xfrm>
            <a:off x="652405" y="1715111"/>
            <a:ext cx="180000" cy="180000"/>
          </a:xfrm>
          <a:prstGeom prst="rect">
            <a:avLst/>
          </a:prstGeom>
          <a:solidFill>
            <a:srgbClr val="C9FF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7AF17D3-9D23-3FC5-CB9B-CC6BFA147E15}"/>
              </a:ext>
            </a:extLst>
          </p:cNvPr>
          <p:cNvSpPr txBox="1"/>
          <p:nvPr/>
        </p:nvSpPr>
        <p:spPr>
          <a:xfrm>
            <a:off x="832405" y="1976163"/>
            <a:ext cx="1176867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실패 과정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046915-5F8D-C0C5-874A-D66ED85CC7D1}"/>
              </a:ext>
            </a:extLst>
          </p:cNvPr>
          <p:cNvSpPr txBox="1"/>
          <p:nvPr/>
        </p:nvSpPr>
        <p:spPr>
          <a:xfrm>
            <a:off x="6569264" y="4415269"/>
            <a:ext cx="744342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성공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98B8EF2-EF9C-2086-84AE-9D52C8B5D1F3}"/>
              </a:ext>
            </a:extLst>
          </p:cNvPr>
          <p:cNvSpPr/>
          <p:nvPr/>
        </p:nvSpPr>
        <p:spPr>
          <a:xfrm>
            <a:off x="3826934" y="4965252"/>
            <a:ext cx="1699200" cy="448733"/>
          </a:xfrm>
          <a:prstGeom prst="rect">
            <a:avLst/>
          </a:prstGeom>
          <a:solidFill>
            <a:srgbClr val="FFAF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 </a:t>
            </a:r>
            <a:b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실패 사운드</a:t>
            </a:r>
            <a:r>
              <a:rPr lang="en-US" altLang="ko-KR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&amp;UI </a:t>
            </a:r>
            <a:r>
              <a:rPr lang="ko-KR" altLang="en-US" sz="1200" dirty="0">
                <a:solidFill>
                  <a:schemeClr val="tx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6569F06E-1AF8-78BF-F26E-08CD889A9373}"/>
              </a:ext>
            </a:extLst>
          </p:cNvPr>
          <p:cNvCxnSpPr>
            <a:cxnSpLocks/>
            <a:stCxn id="20" idx="2"/>
            <a:endCxn id="69" idx="0"/>
          </p:cNvCxnSpPr>
          <p:nvPr/>
        </p:nvCxnSpPr>
        <p:spPr>
          <a:xfrm>
            <a:off x="4676534" y="4661255"/>
            <a:ext cx="0" cy="3039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A4DBF7B5-0B64-68C2-E456-A4A7CB265B5D}"/>
              </a:ext>
            </a:extLst>
          </p:cNvPr>
          <p:cNvSpPr txBox="1"/>
          <p:nvPr/>
        </p:nvSpPr>
        <p:spPr>
          <a:xfrm>
            <a:off x="5773878" y="4415268"/>
            <a:ext cx="744342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실패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9AFAF69-977D-6B0E-6C04-DF52186AF04C}"/>
              </a:ext>
            </a:extLst>
          </p:cNvPr>
          <p:cNvSpPr txBox="1"/>
          <p:nvPr/>
        </p:nvSpPr>
        <p:spPr>
          <a:xfrm>
            <a:off x="832404" y="1627814"/>
            <a:ext cx="1176867" cy="316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성공 과정</a:t>
            </a:r>
            <a:endParaRPr lang="en-US" altLang="ko-KR" sz="11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912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B344B-A4DD-9C25-60F3-DC8A92ED437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EF486C7-F934-1BA2-7C03-B2019504B594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훈련 항목 </a:t>
            </a:r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</a:p>
        </p:txBody>
      </p:sp>
    </p:spTree>
    <p:extLst>
      <p:ext uri="{BB962C8B-B14F-4D97-AF65-F5344CB8AC3E}">
        <p14:creationId xmlns:p14="http://schemas.microsoft.com/office/powerpoint/2010/main" val="1582513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2979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훈련 항목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B642CA4-37E9-D45A-5B16-AFD6B15B29BD}"/>
              </a:ext>
            </a:extLst>
          </p:cNvPr>
          <p:cNvSpPr txBox="1"/>
          <p:nvPr/>
        </p:nvSpPr>
        <p:spPr>
          <a:xfrm>
            <a:off x="559867" y="980716"/>
            <a:ext cx="10343358" cy="263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새로운 훈련 항목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자유는 팬텀의 등장 확률에 영향을 주는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훈련 항목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훈련을 위해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재료 아이템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추가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훈련도는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</a:t>
            </a:r>
            <a:r>
              <a:rPr lang="ko-KR" altLang="en-US" sz="1400" b="1" dirty="0">
                <a:latin typeface="리디바탕" panose="020B0600000101010101" pitchFamily="34" charset="-127"/>
                <a:ea typeface="리디바탕" panose="020B0600000101010101" pitchFamily="34" charset="-127"/>
              </a:rPr>
              <a:t>를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통해서도 증가시킬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 당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0.2%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상승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증가시킬 수 있는 자유 훈련도 최대치는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증가한 자유 훈련도는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 초기화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죽음 횟수를 통해서 증가한 자유 훈련도는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실패 시 초기화 되지 않습니다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915880-F12B-24D9-D35B-D179CDCF9BA7}"/>
              </a:ext>
            </a:extLst>
          </p:cNvPr>
          <p:cNvSpPr txBox="1"/>
          <p:nvPr/>
        </p:nvSpPr>
        <p:spPr>
          <a:xfrm>
            <a:off x="1043365" y="3913054"/>
            <a:ext cx="4279899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훈련 아이템과 특별한 수단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66AA16-2988-8A96-2005-0360C856A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718" y="4050052"/>
            <a:ext cx="154647" cy="180000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AE1D641-8CDD-AF0F-A848-69A99BABC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895222"/>
              </p:ext>
            </p:extLst>
          </p:nvPr>
        </p:nvGraphicFramePr>
        <p:xfrm>
          <a:off x="1122877" y="4355197"/>
          <a:ext cx="8127999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사용 효과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길 잃은 동물의 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수렵 시 일정 확률로 획득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+1%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투명한 갈기 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야생마 포획 시 일정 확률로 획득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+1%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3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망자의 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시즌 보상 교환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이벤트 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※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말의 죽은 횟수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당 준마 자유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+0.2%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614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1385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2C86CC9-BECF-10B2-B8D5-7F03D1D6FB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040408"/>
              </p:ext>
            </p:extLst>
          </p:nvPr>
        </p:nvGraphicFramePr>
        <p:xfrm>
          <a:off x="888718" y="1557953"/>
          <a:ext cx="10363763" cy="4528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973">
                  <a:extLst>
                    <a:ext uri="{9D8B030D-6E8A-4147-A177-3AD203B41FA5}">
                      <a16:colId xmlns:a16="http://schemas.microsoft.com/office/drawing/2014/main" val="4176967360"/>
                    </a:ext>
                  </a:extLst>
                </a:gridCol>
                <a:gridCol w="870054">
                  <a:extLst>
                    <a:ext uri="{9D8B030D-6E8A-4147-A177-3AD203B41FA5}">
                      <a16:colId xmlns:a16="http://schemas.microsoft.com/office/drawing/2014/main" val="3004971677"/>
                    </a:ext>
                  </a:extLst>
                </a:gridCol>
                <a:gridCol w="536095">
                  <a:extLst>
                    <a:ext uri="{9D8B030D-6E8A-4147-A177-3AD203B41FA5}">
                      <a16:colId xmlns:a16="http://schemas.microsoft.com/office/drawing/2014/main" val="3356574695"/>
                    </a:ext>
                  </a:extLst>
                </a:gridCol>
                <a:gridCol w="536095">
                  <a:extLst>
                    <a:ext uri="{9D8B030D-6E8A-4147-A177-3AD203B41FA5}">
                      <a16:colId xmlns:a16="http://schemas.microsoft.com/office/drawing/2014/main" val="2051139281"/>
                    </a:ext>
                  </a:extLst>
                </a:gridCol>
                <a:gridCol w="544883">
                  <a:extLst>
                    <a:ext uri="{9D8B030D-6E8A-4147-A177-3AD203B41FA5}">
                      <a16:colId xmlns:a16="http://schemas.microsoft.com/office/drawing/2014/main" val="2221938419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1341031293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3998750211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3354410337"/>
                    </a:ext>
                  </a:extLst>
                </a:gridCol>
                <a:gridCol w="1533582">
                  <a:extLst>
                    <a:ext uri="{9D8B030D-6E8A-4147-A177-3AD203B41FA5}">
                      <a16:colId xmlns:a16="http://schemas.microsoft.com/office/drawing/2014/main" val="1945696838"/>
                    </a:ext>
                  </a:extLst>
                </a:gridCol>
                <a:gridCol w="762335">
                  <a:extLst>
                    <a:ext uri="{9D8B030D-6E8A-4147-A177-3AD203B41FA5}">
                      <a16:colId xmlns:a16="http://schemas.microsoft.com/office/drawing/2014/main" val="317017069"/>
                    </a:ext>
                  </a:extLst>
                </a:gridCol>
              </a:tblGrid>
              <a:tr h="6930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무게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(LT)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사용처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획득 방법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판매가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85498"/>
                  </a:ext>
                </a:extLst>
              </a:tr>
              <a:tr h="1168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길 잃은 동물의 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녹색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육신을 잃고 떠돌고 있는 야생 동물들의 혼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수렵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0.2%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664655"/>
                  </a:ext>
                </a:extLst>
              </a:tr>
              <a:tr h="11686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투명한 갈기 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제작재료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녹색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발견하기 힘든 투명한 갈기 털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투명해서 못 보고 지나치는 경우가 많다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세대 야생마 포획 시 </a:t>
                      </a: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</a:t>
                      </a:r>
                      <a:b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r>
                        <a:rPr lang="ko-KR" altLang="en-US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세대 야생마 포획 시 </a:t>
                      </a:r>
                      <a:r>
                        <a:rPr lang="en-US" altLang="ko-KR" sz="10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</a:t>
                      </a:r>
                      <a:endParaRPr lang="ko-KR" altLang="en-US" sz="10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853385"/>
                  </a:ext>
                </a:extLst>
              </a:tr>
              <a:tr h="14982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망자의 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제작재료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망령이 키운다고 전해지는 신비한 꽃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특정 시기가 되면 바람에 의해 안개처럼 흩어진다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준마 훈련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자유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훈련도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훈련도가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넘어서면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효과가 절반만 적용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이벤트 기간 동안 전 지역 사냥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0.01%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채집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0.1%</a:t>
                      </a:r>
                      <a:b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 시 </a:t>
                      </a:r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0.05%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100,000</a:t>
                      </a:r>
                      <a:endParaRPr lang="ko-KR" altLang="en-US" sz="11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22797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48A3949-5E56-F524-55BF-0F6FD4163B2A}"/>
              </a:ext>
            </a:extLst>
          </p:cNvPr>
          <p:cNvSpPr txBox="1"/>
          <p:nvPr/>
        </p:nvSpPr>
        <p:spPr>
          <a:xfrm>
            <a:off x="1043365" y="1110582"/>
            <a:ext cx="4279899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새로운 재료 아이템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종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20901EB-A709-A501-7E9C-E4C7F167F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718" y="1247580"/>
            <a:ext cx="154647" cy="1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E4DF53-DCA9-FF67-D6E7-81D772E00841}"/>
              </a:ext>
            </a:extLst>
          </p:cNvPr>
          <p:cNvSpPr txBox="1"/>
          <p:nvPr/>
        </p:nvSpPr>
        <p:spPr>
          <a:xfrm>
            <a:off x="559867" y="184344"/>
            <a:ext cx="2979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04.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훈련 항목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</a:t>
            </a:r>
          </a:p>
        </p:txBody>
      </p:sp>
    </p:spTree>
    <p:extLst>
      <p:ext uri="{BB962C8B-B14F-4D97-AF65-F5344CB8AC3E}">
        <p14:creationId xmlns:p14="http://schemas.microsoft.com/office/powerpoint/2010/main" val="2614751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B344B-A4DD-9C25-60F3-DC8A92ED437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EF486C7-F934-1BA2-7C03-B2019504B594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endParaRPr lang="ko-KR" altLang="en-US" sz="28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9342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9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826CC5A-79C5-02B6-461B-C737B9FEA2F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BF5F548-C513-0A57-0365-63B126F3683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436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1DDA0A6-D045-D828-BB53-10AF9C77FD47}"/>
              </a:ext>
            </a:extLst>
          </p:cNvPr>
          <p:cNvSpPr/>
          <p:nvPr/>
        </p:nvSpPr>
        <p:spPr>
          <a:xfrm>
            <a:off x="6620935" y="1372175"/>
            <a:ext cx="5197141" cy="937888"/>
          </a:xfrm>
          <a:prstGeom prst="rect">
            <a:avLst/>
          </a:prstGeom>
          <a:solidFill>
            <a:srgbClr val="B9D7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642CA4-37E9-D45A-5B16-AFD6B15B29BD}"/>
              </a:ext>
            </a:extLst>
          </p:cNvPr>
          <p:cNvSpPr txBox="1"/>
          <p:nvPr/>
        </p:nvSpPr>
        <p:spPr>
          <a:xfrm>
            <a:off x="559867" y="980716"/>
            <a:ext cx="1034335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새로운 훈련 항목의 추가에 의해 준마 훈련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변경됩니다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9B6165-7B94-ECD8-382C-35D01A8F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63" y="1358512"/>
            <a:ext cx="5588504" cy="533105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3924C8-D641-6A93-1EC2-CEA7E864FAAD}"/>
              </a:ext>
            </a:extLst>
          </p:cNvPr>
          <p:cNvSpPr/>
          <p:nvPr/>
        </p:nvSpPr>
        <p:spPr>
          <a:xfrm>
            <a:off x="3258824" y="3366977"/>
            <a:ext cx="864781" cy="4854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4369F5-38CA-696A-7CA9-F846589A468D}"/>
              </a:ext>
            </a:extLst>
          </p:cNvPr>
          <p:cNvSpPr/>
          <p:nvPr/>
        </p:nvSpPr>
        <p:spPr>
          <a:xfrm>
            <a:off x="3456517" y="3865157"/>
            <a:ext cx="469900" cy="2636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618648-737F-0D7A-0CD5-5FD1B2BED4DD}"/>
              </a:ext>
            </a:extLst>
          </p:cNvPr>
          <p:cNvSpPr/>
          <p:nvPr/>
        </p:nvSpPr>
        <p:spPr>
          <a:xfrm>
            <a:off x="3258824" y="3362567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7AA6DE-9CF6-3D84-049A-2E286BBB1462}"/>
              </a:ext>
            </a:extLst>
          </p:cNvPr>
          <p:cNvSpPr/>
          <p:nvPr/>
        </p:nvSpPr>
        <p:spPr>
          <a:xfrm>
            <a:off x="3266988" y="3865157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0ADE4-8E4D-66A5-5060-820D965BBAFD}"/>
              </a:ext>
            </a:extLst>
          </p:cNvPr>
          <p:cNvSpPr txBox="1"/>
          <p:nvPr/>
        </p:nvSpPr>
        <p:spPr>
          <a:xfrm>
            <a:off x="6620935" y="1358512"/>
            <a:ext cx="4619385" cy="5225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 아이콘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훈련임을 알려주는 아이콘 이미지입니다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훈련도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현재 자유 훈련도를 보여줍니다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아이템을 통해 증가된 훈련도와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죽은 횟수에 의해 증가된 훈련도의 합</a:t>
            </a:r>
            <a:endParaRPr lang="en-US" altLang="ko-KR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아이템을 넣으면 해당 아이템을 통해 증가된 수치를 보여줍니다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 재료 아이템 등록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아이템을 선택 시 해당 자리에 선택된 재료 아이템 아이콘이 생깁니다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C75C5E-C27C-DD1F-EAB1-C249617EDB36}"/>
              </a:ext>
            </a:extLst>
          </p:cNvPr>
          <p:cNvSpPr/>
          <p:nvPr/>
        </p:nvSpPr>
        <p:spPr>
          <a:xfrm>
            <a:off x="3266988" y="4159791"/>
            <a:ext cx="864781" cy="48547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AE3855-41EF-DDC0-07D7-C43BB2E75766}"/>
              </a:ext>
            </a:extLst>
          </p:cNvPr>
          <p:cNvSpPr/>
          <p:nvPr/>
        </p:nvSpPr>
        <p:spPr>
          <a:xfrm>
            <a:off x="3266988" y="4155381"/>
            <a:ext cx="189529" cy="228031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644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642CA4-37E9-D45A-5B16-AFD6B15B29BD}"/>
              </a:ext>
            </a:extLst>
          </p:cNvPr>
          <p:cNvSpPr txBox="1"/>
          <p:nvPr/>
        </p:nvSpPr>
        <p:spPr>
          <a:xfrm>
            <a:off x="559867" y="980716"/>
            <a:ext cx="1034335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새로운 훈련 항목의 추가에 의해 준마 훈련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 변경됩니다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9B6165-7B94-ECD8-382C-35D01A8F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63" y="1358512"/>
            <a:ext cx="5588504" cy="533105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464251-3BC7-094E-6103-F05097D53B44}"/>
              </a:ext>
            </a:extLst>
          </p:cNvPr>
          <p:cNvSpPr/>
          <p:nvPr/>
        </p:nvSpPr>
        <p:spPr>
          <a:xfrm>
            <a:off x="4245935" y="5188688"/>
            <a:ext cx="2119423" cy="1105786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44128E-E437-29F3-9CE3-1C43676B1EA1}"/>
              </a:ext>
            </a:extLst>
          </p:cNvPr>
          <p:cNvSpPr/>
          <p:nvPr/>
        </p:nvSpPr>
        <p:spPr>
          <a:xfrm>
            <a:off x="3785978" y="4626506"/>
            <a:ext cx="396155" cy="263697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1ACF18-CF93-4593-EF28-0562AE9AC921}"/>
              </a:ext>
            </a:extLst>
          </p:cNvPr>
          <p:cNvSpPr/>
          <p:nvPr/>
        </p:nvSpPr>
        <p:spPr>
          <a:xfrm>
            <a:off x="3596449" y="4626505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E42AC4-3141-1B89-2589-DE756CA76CCA}"/>
              </a:ext>
            </a:extLst>
          </p:cNvPr>
          <p:cNvSpPr/>
          <p:nvPr/>
        </p:nvSpPr>
        <p:spPr>
          <a:xfrm>
            <a:off x="4245935" y="5189391"/>
            <a:ext cx="189529" cy="263697"/>
          </a:xfrm>
          <a:prstGeom prst="rect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0ADE4-8E4D-66A5-5060-820D965BBAFD}"/>
              </a:ext>
            </a:extLst>
          </p:cNvPr>
          <p:cNvSpPr txBox="1"/>
          <p:nvPr/>
        </p:nvSpPr>
        <p:spPr>
          <a:xfrm>
            <a:off x="6620936" y="1358512"/>
            <a:ext cx="4442296" cy="4578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 도움말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커서를 오버하면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툴팁이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출력됩니다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 재료 아이템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보유하고 있는 자유 훈련 재료 아이템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종을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리스트업하여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보여줍니다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보유 개수는 아이콘에 표기됩니다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4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9B6FD41-0B19-0BC2-7EDE-985F8CE42D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632" t="55851" r="525" b="18758"/>
          <a:stretch/>
        </p:blipFill>
        <p:spPr>
          <a:xfrm>
            <a:off x="7491338" y="2140507"/>
            <a:ext cx="3411887" cy="153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54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05.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642CA4-37E9-D45A-5B16-AFD6B15B29BD}"/>
              </a:ext>
            </a:extLst>
          </p:cNvPr>
          <p:cNvSpPr txBox="1"/>
          <p:nvPr/>
        </p:nvSpPr>
        <p:spPr>
          <a:xfrm>
            <a:off x="559867" y="980716"/>
            <a:ext cx="10343358" cy="360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출력 시 체크 항목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자유 훈련도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훈련 항목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종 합계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 재료 아이템 보유 개수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보유 개수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조건 달성 여부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조건 달성 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버튼을 활성화 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증가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각성 성공 확률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죽은 횟수 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말의 죽은 횟수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회당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0.2%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씩 더하여 자유 훈련도에 적용합니다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8935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CDB344B-A4DD-9C25-60F3-DC8A92ED437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EF486C7-F934-1BA2-7C03-B2019504B594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</p:spTree>
    <p:extLst>
      <p:ext uri="{BB962C8B-B14F-4D97-AF65-F5344CB8AC3E}">
        <p14:creationId xmlns:p14="http://schemas.microsoft.com/office/powerpoint/2010/main" val="1620617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1BF778D-E323-27DF-89D3-7622E8437E10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943B0-A55D-5AF2-EA8D-2B25E16F097E}"/>
              </a:ext>
            </a:extLst>
          </p:cNvPr>
          <p:cNvSpPr txBox="1"/>
          <p:nvPr/>
        </p:nvSpPr>
        <p:spPr>
          <a:xfrm>
            <a:off x="559868" y="184344"/>
            <a:ext cx="325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06.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리소스 리스트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CD1C27-588C-3E9F-0A01-C161218E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82D238C-B7A3-44B1-6B88-E549D3C65651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617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그림 19">
            <a:extLst>
              <a:ext uri="{FF2B5EF4-FFF2-40B4-BE49-F238E27FC236}">
                <a16:creationId xmlns:a16="http://schemas.microsoft.com/office/drawing/2014/main" id="{EF6F4293-7BA2-4048-A206-F7453B82E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" r="186"/>
          <a:stretch/>
        </p:blipFill>
        <p:spPr>
          <a:xfrm>
            <a:off x="7391141" y="783958"/>
            <a:ext cx="5154606" cy="4901077"/>
          </a:xfrm>
          <a:prstGeom prst="rect">
            <a:avLst/>
          </a:prstGeom>
        </p:spPr>
      </p:pic>
      <p:grpSp>
        <p:nvGrpSpPr>
          <p:cNvPr id="338" name="그룹 337">
            <a:extLst>
              <a:ext uri="{FF2B5EF4-FFF2-40B4-BE49-F238E27FC236}">
                <a16:creationId xmlns:a16="http://schemas.microsoft.com/office/drawing/2014/main" id="{678D4275-75C2-4B71-BDB5-354B23037EF1}"/>
              </a:ext>
            </a:extLst>
          </p:cNvPr>
          <p:cNvGrpSpPr/>
          <p:nvPr/>
        </p:nvGrpSpPr>
        <p:grpSpPr>
          <a:xfrm>
            <a:off x="1656103" y="783958"/>
            <a:ext cx="5161839" cy="4901077"/>
            <a:chOff x="1656103" y="783958"/>
            <a:chExt cx="5161839" cy="4901077"/>
          </a:xfrm>
        </p:grpSpPr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D46EDD84-53B2-400F-8DE9-9A89866763F0}"/>
                </a:ext>
              </a:extLst>
            </p:cNvPr>
            <p:cNvSpPr/>
            <p:nvPr/>
          </p:nvSpPr>
          <p:spPr>
            <a:xfrm>
              <a:off x="1656103" y="1144253"/>
              <a:ext cx="5148471" cy="4540782"/>
            </a:xfrm>
            <a:prstGeom prst="rect">
              <a:avLst/>
            </a:prstGeom>
            <a:solidFill>
              <a:srgbClr val="1D1E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B7E2CC8F-C134-4A92-8193-FC3967BBECCA}"/>
                </a:ext>
              </a:extLst>
            </p:cNvPr>
            <p:cNvSpPr/>
            <p:nvPr/>
          </p:nvSpPr>
          <p:spPr>
            <a:xfrm>
              <a:off x="1656104" y="783958"/>
              <a:ext cx="5148470" cy="360294"/>
            </a:xfrm>
            <a:prstGeom prst="rect">
              <a:avLst/>
            </a:prstGeom>
            <a:solidFill>
              <a:srgbClr val="2F30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4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준마 훈련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BAEE5237-85F3-46DD-886C-9999B1D708DA}"/>
                </a:ext>
              </a:extLst>
            </p:cNvPr>
            <p:cNvSpPr txBox="1"/>
            <p:nvPr/>
          </p:nvSpPr>
          <p:spPr>
            <a:xfrm>
              <a:off x="5130167" y="784482"/>
              <a:ext cx="1630823" cy="360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sz="1400" b="1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</a:t>
              </a:r>
              <a:r>
                <a:rPr lang="en-US" altLang="ko-KR" sz="1400" b="1" dirty="0">
                  <a:solidFill>
                    <a:srgbClr val="F9E8D0"/>
                  </a:solidFill>
                  <a:latin typeface="+mj-lt"/>
                  <a:ea typeface="리디바탕" panose="020B0600000101010101" pitchFamily="34" charset="-127"/>
                </a:rPr>
                <a:t>X</a:t>
              </a:r>
              <a:r>
                <a:rPr lang="en-US" altLang="ko-KR" sz="1400" b="1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 </a:t>
              </a: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89604742-E42E-446A-B951-E7DD6744C583}"/>
                </a:ext>
              </a:extLst>
            </p:cNvPr>
            <p:cNvSpPr/>
            <p:nvPr/>
          </p:nvSpPr>
          <p:spPr>
            <a:xfrm>
              <a:off x="4658585" y="1144252"/>
              <a:ext cx="159488" cy="4495182"/>
            </a:xfrm>
            <a:prstGeom prst="rect">
              <a:avLst/>
            </a:prstGeom>
            <a:solidFill>
              <a:srgbClr val="2324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D8BA0AFF-D995-45DE-937B-3784D67254A2}"/>
                </a:ext>
              </a:extLst>
            </p:cNvPr>
            <p:cNvSpPr/>
            <p:nvPr/>
          </p:nvSpPr>
          <p:spPr>
            <a:xfrm>
              <a:off x="1742213" y="5351966"/>
              <a:ext cx="2830263" cy="261919"/>
            </a:xfrm>
            <a:prstGeom prst="rect">
              <a:avLst/>
            </a:prstGeom>
            <a:solidFill>
              <a:srgbClr val="26262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80D70538-1540-4590-8436-1B3F31B3D1DF}"/>
                </a:ext>
              </a:extLst>
            </p:cNvPr>
            <p:cNvSpPr txBox="1"/>
            <p:nvPr/>
          </p:nvSpPr>
          <p:spPr>
            <a:xfrm>
              <a:off x="2341933" y="5318036"/>
              <a:ext cx="1630823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환상마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각성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92CC17D8-DCA8-48A2-8275-06E811461BF9}"/>
                </a:ext>
              </a:extLst>
            </p:cNvPr>
            <p:cNvSpPr/>
            <p:nvPr/>
          </p:nvSpPr>
          <p:spPr>
            <a:xfrm>
              <a:off x="1742213" y="5042393"/>
              <a:ext cx="2830263" cy="261919"/>
            </a:xfrm>
            <a:prstGeom prst="rect">
              <a:avLst/>
            </a:prstGeom>
            <a:solidFill>
              <a:srgbClr val="313235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0BBFEEB-9DB7-45E2-948A-1E24DE6CC3E3}"/>
                </a:ext>
              </a:extLst>
            </p:cNvPr>
            <p:cNvSpPr txBox="1"/>
            <p:nvPr/>
          </p:nvSpPr>
          <p:spPr>
            <a:xfrm>
              <a:off x="2349835" y="5011699"/>
              <a:ext cx="1630823" cy="28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 err="1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크론석</a:t>
              </a:r>
              <a:r>
                <a:rPr lang="ko-KR" altLang="en-US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사용</a:t>
              </a:r>
              <a:endParaRPr lang="en-US" altLang="ko-KR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5315E52-5628-4FA3-80C1-E037C0F65BA3}"/>
                </a:ext>
              </a:extLst>
            </p:cNvPr>
            <p:cNvSpPr txBox="1"/>
            <p:nvPr/>
          </p:nvSpPr>
          <p:spPr>
            <a:xfrm>
              <a:off x="3928727" y="5011698"/>
              <a:ext cx="688337" cy="28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994A3C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0</a:t>
              </a:r>
              <a:r>
                <a:rPr lang="en-US" altLang="ko-KR" sz="1000" dirty="0">
                  <a:solidFill>
                    <a:srgbClr val="D09F36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/100</a:t>
              </a: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6926E7E3-27CE-4614-9CD2-C497A3B5F380}"/>
                </a:ext>
              </a:extLst>
            </p:cNvPr>
            <p:cNvSpPr/>
            <p:nvPr/>
          </p:nvSpPr>
          <p:spPr>
            <a:xfrm>
              <a:off x="1802242" y="5107874"/>
              <a:ext cx="132743" cy="1309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CB688E66-E18D-4B4F-A4AF-7841E5DC7782}"/>
                </a:ext>
              </a:extLst>
            </p:cNvPr>
            <p:cNvSpPr/>
            <p:nvPr/>
          </p:nvSpPr>
          <p:spPr>
            <a:xfrm>
              <a:off x="1923152" y="4732821"/>
              <a:ext cx="2435173" cy="261919"/>
            </a:xfrm>
            <a:prstGeom prst="rect">
              <a:avLst/>
            </a:prstGeom>
            <a:solidFill>
              <a:srgbClr val="262626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95CEF789-4820-40AA-ACD5-780A30DB6720}"/>
                </a:ext>
              </a:extLst>
            </p:cNvPr>
            <p:cNvSpPr txBox="1"/>
            <p:nvPr/>
          </p:nvSpPr>
          <p:spPr>
            <a:xfrm>
              <a:off x="2341933" y="4689588"/>
              <a:ext cx="1630823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훈련</a:t>
              </a:r>
              <a:endPara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8F24C048-95A1-4EE8-B33F-981C5DCAFA83}"/>
                </a:ext>
              </a:extLst>
            </p:cNvPr>
            <p:cNvCxnSpPr/>
            <p:nvPr/>
          </p:nvCxnSpPr>
          <p:spPr>
            <a:xfrm>
              <a:off x="1953576" y="3812846"/>
              <a:ext cx="2423339" cy="0"/>
            </a:xfrm>
            <a:prstGeom prst="line">
              <a:avLst/>
            </a:prstGeom>
            <a:ln>
              <a:solidFill>
                <a:srgbClr val="F9E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직선 연결선 228">
              <a:extLst>
                <a:ext uri="{FF2B5EF4-FFF2-40B4-BE49-F238E27FC236}">
                  <a16:creationId xmlns:a16="http://schemas.microsoft.com/office/drawing/2014/main" id="{BCEC06AC-DCB7-43C1-8E39-C1C7E476894B}"/>
                </a:ext>
              </a:extLst>
            </p:cNvPr>
            <p:cNvCxnSpPr/>
            <p:nvPr/>
          </p:nvCxnSpPr>
          <p:spPr>
            <a:xfrm>
              <a:off x="1923152" y="4317618"/>
              <a:ext cx="2423339" cy="0"/>
            </a:xfrm>
            <a:prstGeom prst="line">
              <a:avLst/>
            </a:prstGeom>
            <a:ln>
              <a:solidFill>
                <a:srgbClr val="F9E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34439A1-78AD-4799-A40F-17ED1A5015A5}"/>
                </a:ext>
              </a:extLst>
            </p:cNvPr>
            <p:cNvSpPr txBox="1"/>
            <p:nvPr/>
          </p:nvSpPr>
          <p:spPr>
            <a:xfrm>
              <a:off x="2383816" y="3889785"/>
              <a:ext cx="1630823" cy="381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각성 확률 증가 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</a:t>
              </a:r>
              <a:r>
                <a:rPr lang="en-US" altLang="ko-KR" sz="1000" dirty="0">
                  <a:solidFill>
                    <a:srgbClr val="92D05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+1</a:t>
              </a:r>
              <a:br>
                <a:rPr lang="en-US" altLang="ko-KR" sz="1000" dirty="0">
                  <a:solidFill>
                    <a:srgbClr val="92D05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</a:b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현재 성공 확률 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: </a:t>
              </a:r>
              <a:r>
                <a:rPr lang="en-US" altLang="ko-KR" sz="1000" dirty="0">
                  <a:solidFill>
                    <a:srgbClr val="92D05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1.2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%</a:t>
              </a: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5857470-614A-4512-B9A1-425750B44F8C}"/>
                </a:ext>
              </a:extLst>
            </p:cNvPr>
            <p:cNvSpPr/>
            <p:nvPr/>
          </p:nvSpPr>
          <p:spPr>
            <a:xfrm>
              <a:off x="1835404" y="2614531"/>
              <a:ext cx="515138" cy="887604"/>
            </a:xfrm>
            <a:prstGeom prst="rect">
              <a:avLst/>
            </a:prstGeom>
            <a:solidFill>
              <a:srgbClr val="1D1E20"/>
            </a:solidFill>
            <a:ln>
              <a:solidFill>
                <a:srgbClr val="F9E8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48443C55-D27D-4A3F-84EB-675EE82A2C58}"/>
                </a:ext>
              </a:extLst>
            </p:cNvPr>
            <p:cNvSpPr/>
            <p:nvPr/>
          </p:nvSpPr>
          <p:spPr>
            <a:xfrm>
              <a:off x="1903810" y="3086022"/>
              <a:ext cx="343425" cy="343322"/>
            </a:xfrm>
            <a:prstGeom prst="ellipse">
              <a:avLst/>
            </a:prstGeom>
            <a:solidFill>
              <a:srgbClr val="3B3228"/>
            </a:solidFill>
            <a:ln>
              <a:solidFill>
                <a:srgbClr val="7F71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06311B19-7969-43D9-9B19-B3878149C6C1}"/>
                </a:ext>
              </a:extLst>
            </p:cNvPr>
            <p:cNvSpPr/>
            <p:nvPr/>
          </p:nvSpPr>
          <p:spPr>
            <a:xfrm>
              <a:off x="1906586" y="2385880"/>
              <a:ext cx="343425" cy="343322"/>
            </a:xfrm>
            <a:prstGeom prst="ellipse">
              <a:avLst/>
            </a:prstGeom>
            <a:solidFill>
              <a:srgbClr val="5B5A61"/>
            </a:solidFill>
            <a:ln>
              <a:solidFill>
                <a:srgbClr val="F9E8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F5724933-627D-4B47-B189-CD5AD92E643D}"/>
                </a:ext>
              </a:extLst>
            </p:cNvPr>
            <p:cNvSpPr txBox="1"/>
            <p:nvPr/>
          </p:nvSpPr>
          <p:spPr>
            <a:xfrm>
              <a:off x="1790721" y="2793551"/>
              <a:ext cx="5958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D09F36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0%</a:t>
              </a:r>
            </a:p>
          </p:txBody>
        </p:sp>
        <p:sp>
          <p:nvSpPr>
            <p:cNvPr id="235" name="직사각형 234">
              <a:extLst>
                <a:ext uri="{FF2B5EF4-FFF2-40B4-BE49-F238E27FC236}">
                  <a16:creationId xmlns:a16="http://schemas.microsoft.com/office/drawing/2014/main" id="{634323E7-0309-4918-B9F6-99CA4E856504}"/>
                </a:ext>
              </a:extLst>
            </p:cNvPr>
            <p:cNvSpPr/>
            <p:nvPr/>
          </p:nvSpPr>
          <p:spPr>
            <a:xfrm>
              <a:off x="2539748" y="2614531"/>
              <a:ext cx="515138" cy="887604"/>
            </a:xfrm>
            <a:prstGeom prst="rect">
              <a:avLst/>
            </a:prstGeom>
            <a:solidFill>
              <a:srgbClr val="1D1E20"/>
            </a:solidFill>
            <a:ln>
              <a:solidFill>
                <a:srgbClr val="F9E8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E955FE8F-5EEA-48B1-A49B-29F8B096ADDD}"/>
                </a:ext>
              </a:extLst>
            </p:cNvPr>
            <p:cNvSpPr/>
            <p:nvPr/>
          </p:nvSpPr>
          <p:spPr>
            <a:xfrm>
              <a:off x="2608154" y="3086022"/>
              <a:ext cx="343425" cy="343322"/>
            </a:xfrm>
            <a:prstGeom prst="ellipse">
              <a:avLst/>
            </a:prstGeom>
            <a:solidFill>
              <a:srgbClr val="3B3228"/>
            </a:solidFill>
            <a:ln>
              <a:solidFill>
                <a:srgbClr val="7F71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D450D2B6-B404-42B6-B58E-9B7372ADB80B}"/>
                </a:ext>
              </a:extLst>
            </p:cNvPr>
            <p:cNvSpPr/>
            <p:nvPr/>
          </p:nvSpPr>
          <p:spPr>
            <a:xfrm>
              <a:off x="2610930" y="2385880"/>
              <a:ext cx="343425" cy="343322"/>
            </a:xfrm>
            <a:prstGeom prst="ellipse">
              <a:avLst/>
            </a:prstGeom>
            <a:solidFill>
              <a:srgbClr val="5B5A61"/>
            </a:solidFill>
            <a:ln>
              <a:solidFill>
                <a:srgbClr val="F9E8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E4670CA4-47BA-4F0F-92B9-663B48B83642}"/>
                </a:ext>
              </a:extLst>
            </p:cNvPr>
            <p:cNvSpPr txBox="1"/>
            <p:nvPr/>
          </p:nvSpPr>
          <p:spPr>
            <a:xfrm>
              <a:off x="2495065" y="2793551"/>
              <a:ext cx="595875" cy="23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D09F36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25%</a:t>
              </a: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485231AE-F33A-40E2-887D-27BCEE9C8C63}"/>
                </a:ext>
              </a:extLst>
            </p:cNvPr>
            <p:cNvSpPr/>
            <p:nvPr/>
          </p:nvSpPr>
          <p:spPr>
            <a:xfrm>
              <a:off x="3253529" y="2614531"/>
              <a:ext cx="515138" cy="887604"/>
            </a:xfrm>
            <a:prstGeom prst="rect">
              <a:avLst/>
            </a:prstGeom>
            <a:solidFill>
              <a:srgbClr val="1D1E20"/>
            </a:solidFill>
            <a:ln>
              <a:solidFill>
                <a:srgbClr val="F9E8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8EBB532B-E584-4646-AED0-B2B1B4951577}"/>
                </a:ext>
              </a:extLst>
            </p:cNvPr>
            <p:cNvSpPr/>
            <p:nvPr/>
          </p:nvSpPr>
          <p:spPr>
            <a:xfrm>
              <a:off x="3321935" y="3086022"/>
              <a:ext cx="343425" cy="343322"/>
            </a:xfrm>
            <a:prstGeom prst="ellipse">
              <a:avLst/>
            </a:prstGeom>
            <a:solidFill>
              <a:srgbClr val="3B3228"/>
            </a:solidFill>
            <a:ln>
              <a:solidFill>
                <a:srgbClr val="7F71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7F764912-D615-48B7-860F-54D65E3931E5}"/>
                </a:ext>
              </a:extLst>
            </p:cNvPr>
            <p:cNvSpPr/>
            <p:nvPr/>
          </p:nvSpPr>
          <p:spPr>
            <a:xfrm>
              <a:off x="3324711" y="2385880"/>
              <a:ext cx="343425" cy="343322"/>
            </a:xfrm>
            <a:prstGeom prst="ellipse">
              <a:avLst/>
            </a:prstGeom>
            <a:solidFill>
              <a:srgbClr val="5B5A61"/>
            </a:solidFill>
            <a:ln>
              <a:solidFill>
                <a:srgbClr val="F9E8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8F5A0AB8-647A-4244-9EDD-CAC0D5644F91}"/>
                </a:ext>
              </a:extLst>
            </p:cNvPr>
            <p:cNvSpPr txBox="1"/>
            <p:nvPr/>
          </p:nvSpPr>
          <p:spPr>
            <a:xfrm>
              <a:off x="3208846" y="2793551"/>
              <a:ext cx="5958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D09F36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25%</a:t>
              </a:r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:a16="http://schemas.microsoft.com/office/drawing/2014/main" id="{10995083-A477-4777-9139-87EED8BDA4C2}"/>
                </a:ext>
              </a:extLst>
            </p:cNvPr>
            <p:cNvSpPr/>
            <p:nvPr/>
          </p:nvSpPr>
          <p:spPr>
            <a:xfrm>
              <a:off x="3972757" y="2614531"/>
              <a:ext cx="515138" cy="887604"/>
            </a:xfrm>
            <a:prstGeom prst="rect">
              <a:avLst/>
            </a:prstGeom>
            <a:solidFill>
              <a:srgbClr val="1D1E20"/>
            </a:solidFill>
            <a:ln>
              <a:solidFill>
                <a:srgbClr val="F9E8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55EA416C-EE31-4AB3-AF14-25F52E68963C}"/>
                </a:ext>
              </a:extLst>
            </p:cNvPr>
            <p:cNvSpPr/>
            <p:nvPr/>
          </p:nvSpPr>
          <p:spPr>
            <a:xfrm>
              <a:off x="4041162" y="3086022"/>
              <a:ext cx="343425" cy="343322"/>
            </a:xfrm>
            <a:prstGeom prst="ellipse">
              <a:avLst/>
            </a:prstGeom>
            <a:solidFill>
              <a:srgbClr val="3B3228"/>
            </a:solidFill>
            <a:ln>
              <a:solidFill>
                <a:srgbClr val="7F71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65032323-F363-48AF-AE92-5A3D6BDB3FC1}"/>
                </a:ext>
              </a:extLst>
            </p:cNvPr>
            <p:cNvSpPr/>
            <p:nvPr/>
          </p:nvSpPr>
          <p:spPr>
            <a:xfrm>
              <a:off x="4043938" y="2385880"/>
              <a:ext cx="343425" cy="343322"/>
            </a:xfrm>
            <a:prstGeom prst="ellipse">
              <a:avLst/>
            </a:prstGeom>
            <a:solidFill>
              <a:srgbClr val="5B5A61"/>
            </a:solidFill>
            <a:ln>
              <a:solidFill>
                <a:srgbClr val="F9E8D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5A286B8-77EF-45B6-B3AA-90F27DDE5AC6}"/>
                </a:ext>
              </a:extLst>
            </p:cNvPr>
            <p:cNvSpPr txBox="1"/>
            <p:nvPr/>
          </p:nvSpPr>
          <p:spPr>
            <a:xfrm>
              <a:off x="3928073" y="2793551"/>
              <a:ext cx="5958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D09F36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100%</a:t>
              </a:r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BF72A20B-8E0A-4CEE-B444-87E5EB35A283}"/>
                </a:ext>
              </a:extLst>
            </p:cNvPr>
            <p:cNvSpPr/>
            <p:nvPr/>
          </p:nvSpPr>
          <p:spPr>
            <a:xfrm>
              <a:off x="2970405" y="1613210"/>
              <a:ext cx="343425" cy="343322"/>
            </a:xfrm>
            <a:prstGeom prst="ellipse">
              <a:avLst/>
            </a:prstGeom>
            <a:solidFill>
              <a:srgbClr val="5B5A61"/>
            </a:solidFill>
            <a:ln>
              <a:solidFill>
                <a:srgbClr val="7F71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3990DB1-F026-455E-88FD-C1B4B34D728E}"/>
                </a:ext>
              </a:extLst>
            </p:cNvPr>
            <p:cNvSpPr txBox="1"/>
            <p:nvPr/>
          </p:nvSpPr>
          <p:spPr>
            <a:xfrm>
              <a:off x="2872403" y="1983017"/>
              <a:ext cx="5958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D09F36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150%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BD745F5A-109E-4985-B3AD-92225CEBD510}"/>
                </a:ext>
              </a:extLst>
            </p:cNvPr>
            <p:cNvSpPr txBox="1"/>
            <p:nvPr/>
          </p:nvSpPr>
          <p:spPr>
            <a:xfrm>
              <a:off x="1993108" y="1191649"/>
              <a:ext cx="2392914" cy="28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917B5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8</a:t>
              </a:r>
              <a:r>
                <a:rPr lang="ko-KR" altLang="en-US" sz="1000" dirty="0">
                  <a:solidFill>
                    <a:srgbClr val="917B5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세대 준마를 훈련해 환상마로 키우세요</a:t>
              </a:r>
              <a:r>
                <a:rPr lang="en-US" altLang="ko-KR" sz="1000" dirty="0">
                  <a:solidFill>
                    <a:srgbClr val="917B5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.</a:t>
              </a: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0F2B9E4F-332C-4BB4-B1C3-F36A22DE053B}"/>
                </a:ext>
              </a:extLst>
            </p:cNvPr>
            <p:cNvSpPr/>
            <p:nvPr/>
          </p:nvSpPr>
          <p:spPr>
            <a:xfrm>
              <a:off x="4811021" y="1144251"/>
              <a:ext cx="1993553" cy="360189"/>
            </a:xfrm>
            <a:prstGeom prst="rect">
              <a:avLst/>
            </a:prstGeom>
            <a:solidFill>
              <a:srgbClr val="23242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C2955C4-D5D8-4D3A-8AC7-207C46B11497}"/>
                </a:ext>
              </a:extLst>
            </p:cNvPr>
            <p:cNvSpPr txBox="1"/>
            <p:nvPr/>
          </p:nvSpPr>
          <p:spPr>
            <a:xfrm>
              <a:off x="4793264" y="1194000"/>
              <a:ext cx="1538814" cy="282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917B5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훈련 재료 선택</a:t>
              </a:r>
              <a:endPara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31EBC779-1338-4191-A586-919A5AC28CA2}"/>
                </a:ext>
              </a:extLst>
            </p:cNvPr>
            <p:cNvGrpSpPr/>
            <p:nvPr/>
          </p:nvGrpSpPr>
          <p:grpSpPr>
            <a:xfrm>
              <a:off x="4825255" y="1532367"/>
              <a:ext cx="1972140" cy="274658"/>
              <a:chOff x="4554552" y="2367075"/>
              <a:chExt cx="2059820" cy="288000"/>
            </a:xfrm>
          </p:grpSpPr>
          <p:sp>
            <p:nvSpPr>
              <p:cNvPr id="318" name="직사각형 317">
                <a:extLst>
                  <a:ext uri="{FF2B5EF4-FFF2-40B4-BE49-F238E27FC236}">
                    <a16:creationId xmlns:a16="http://schemas.microsoft.com/office/drawing/2014/main" id="{78A56C51-931F-4DF4-BBE8-86AC8AF9D86B}"/>
                  </a:ext>
                </a:extLst>
              </p:cNvPr>
              <p:cNvSpPr/>
              <p:nvPr/>
            </p:nvSpPr>
            <p:spPr>
              <a:xfrm>
                <a:off x="4554552" y="2367075"/>
                <a:ext cx="2059820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5C935F9A-2F99-42CD-8DDD-B7DAB0AA9CDD}"/>
                  </a:ext>
                </a:extLst>
              </p:cNvPr>
              <p:cNvSpPr txBox="1"/>
              <p:nvPr/>
            </p:nvSpPr>
            <p:spPr>
              <a:xfrm>
                <a:off x="4779477" y="2393390"/>
                <a:ext cx="1656310" cy="258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기술</a:t>
                </a:r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 err="1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이아나로스의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과실</a:t>
                </a:r>
                <a:endPara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:a16="http://schemas.microsoft.com/office/drawing/2014/main" id="{5761F768-4983-4829-A5E9-446D4EE66F38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E3F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295E0BC4-A0C5-4C97-A085-A40C6C5FE48C}"/>
                </a:ext>
              </a:extLst>
            </p:cNvPr>
            <p:cNvGrpSpPr/>
            <p:nvPr/>
          </p:nvGrpSpPr>
          <p:grpSpPr>
            <a:xfrm>
              <a:off x="4825253" y="1847452"/>
              <a:ext cx="1972140" cy="274658"/>
              <a:chOff x="4554553" y="2367075"/>
              <a:chExt cx="2059821" cy="288000"/>
            </a:xfrm>
          </p:grpSpPr>
          <p:sp>
            <p:nvSpPr>
              <p:cNvPr id="315" name="직사각형 314">
                <a:extLst>
                  <a:ext uri="{FF2B5EF4-FFF2-40B4-BE49-F238E27FC236}">
                    <a16:creationId xmlns:a16="http://schemas.microsoft.com/office/drawing/2014/main" id="{5B6A2F30-5D0B-4B3F-82AC-3F7467E9B638}"/>
                  </a:ext>
                </a:extLst>
              </p:cNvPr>
              <p:cNvSpPr/>
              <p:nvPr/>
            </p:nvSpPr>
            <p:spPr>
              <a:xfrm>
                <a:off x="4554553" y="2367075"/>
                <a:ext cx="2059821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41BD2A97-0E77-47B4-9F33-92F63759C5D4}"/>
                  </a:ext>
                </a:extLst>
              </p:cNvPr>
              <p:cNvSpPr txBox="1"/>
              <p:nvPr/>
            </p:nvSpPr>
            <p:spPr>
              <a:xfrm>
                <a:off x="4779477" y="2393390"/>
                <a:ext cx="15184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기술</a:t>
                </a:r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 err="1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돌꼬리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여물</a:t>
                </a:r>
                <a:endPara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317" name="직사각형 316">
                <a:extLst>
                  <a:ext uri="{FF2B5EF4-FFF2-40B4-BE49-F238E27FC236}">
                    <a16:creationId xmlns:a16="http://schemas.microsoft.com/office/drawing/2014/main" id="{7D6DC54D-8CB7-417D-86FD-66322FB795CA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E3F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56821B55-5C05-418E-A1AC-09FA314CEFB1}"/>
                </a:ext>
              </a:extLst>
            </p:cNvPr>
            <p:cNvGrpSpPr/>
            <p:nvPr/>
          </p:nvGrpSpPr>
          <p:grpSpPr>
            <a:xfrm>
              <a:off x="4818073" y="2167570"/>
              <a:ext cx="1979321" cy="274658"/>
              <a:chOff x="4554552" y="2367075"/>
              <a:chExt cx="2067321" cy="288000"/>
            </a:xfrm>
          </p:grpSpPr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889B88B6-071A-47CD-B750-C4957F489C37}"/>
                  </a:ext>
                </a:extLst>
              </p:cNvPr>
              <p:cNvSpPr/>
              <p:nvPr/>
            </p:nvSpPr>
            <p:spPr>
              <a:xfrm>
                <a:off x="4554552" y="2367075"/>
                <a:ext cx="2067321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8E564C5A-3672-4515-B068-7994D844BC4E}"/>
                  </a:ext>
                </a:extLst>
              </p:cNvPr>
              <p:cNvSpPr txBox="1"/>
              <p:nvPr/>
            </p:nvSpPr>
            <p:spPr>
              <a:xfrm>
                <a:off x="4779477" y="2393390"/>
                <a:ext cx="15184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기술</a:t>
                </a:r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무지개 보석과일</a:t>
                </a:r>
                <a:endPara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:a16="http://schemas.microsoft.com/office/drawing/2014/main" id="{E39236E4-275E-466A-90D2-E4D5F3992EEB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E3F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C6E09EBC-166C-416F-A92B-36DADF92A8D0}"/>
                </a:ext>
              </a:extLst>
            </p:cNvPr>
            <p:cNvGrpSpPr/>
            <p:nvPr/>
          </p:nvGrpSpPr>
          <p:grpSpPr>
            <a:xfrm>
              <a:off x="4818073" y="2482655"/>
              <a:ext cx="1979321" cy="274658"/>
              <a:chOff x="4554552" y="2367075"/>
              <a:chExt cx="2067321" cy="288000"/>
            </a:xfrm>
          </p:grpSpPr>
          <p:sp>
            <p:nvSpPr>
              <p:cNvPr id="309" name="직사각형 308">
                <a:extLst>
                  <a:ext uri="{FF2B5EF4-FFF2-40B4-BE49-F238E27FC236}">
                    <a16:creationId xmlns:a16="http://schemas.microsoft.com/office/drawing/2014/main" id="{A7401722-8BBB-41D8-A351-8D3A677E5931}"/>
                  </a:ext>
                </a:extLst>
              </p:cNvPr>
              <p:cNvSpPr/>
              <p:nvPr/>
            </p:nvSpPr>
            <p:spPr>
              <a:xfrm>
                <a:off x="4554552" y="2367075"/>
                <a:ext cx="2067321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F9641322-5370-4101-B7D9-2414B4792EAB}"/>
                  </a:ext>
                </a:extLst>
              </p:cNvPr>
              <p:cNvSpPr txBox="1"/>
              <p:nvPr/>
            </p:nvSpPr>
            <p:spPr>
              <a:xfrm>
                <a:off x="4779477" y="2393390"/>
                <a:ext cx="15184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기품</a:t>
                </a:r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신비한 </a:t>
                </a:r>
                <a:r>
                  <a:rPr lang="ko-KR" altLang="en-US" sz="1000" dirty="0" err="1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청빛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 고둥</a:t>
                </a:r>
                <a:endPara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311" name="직사각형 310">
                <a:extLst>
                  <a:ext uri="{FF2B5EF4-FFF2-40B4-BE49-F238E27FC236}">
                    <a16:creationId xmlns:a16="http://schemas.microsoft.com/office/drawing/2014/main" id="{C2F85176-B005-4E1C-8F0A-0028057376BC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E3F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4CA71CB6-1F81-4465-BA32-9D0FA947F09B}"/>
                </a:ext>
              </a:extLst>
            </p:cNvPr>
            <p:cNvGrpSpPr/>
            <p:nvPr/>
          </p:nvGrpSpPr>
          <p:grpSpPr>
            <a:xfrm>
              <a:off x="4824209" y="2793512"/>
              <a:ext cx="1972140" cy="274658"/>
              <a:chOff x="4554552" y="2367075"/>
              <a:chExt cx="2067321" cy="288000"/>
            </a:xfrm>
          </p:grpSpPr>
          <p:sp>
            <p:nvSpPr>
              <p:cNvPr id="306" name="직사각형 305">
                <a:extLst>
                  <a:ext uri="{FF2B5EF4-FFF2-40B4-BE49-F238E27FC236}">
                    <a16:creationId xmlns:a16="http://schemas.microsoft.com/office/drawing/2014/main" id="{9149F9BC-7EED-4AF2-A62C-B6CB4ABDCC3F}"/>
                  </a:ext>
                </a:extLst>
              </p:cNvPr>
              <p:cNvSpPr/>
              <p:nvPr/>
            </p:nvSpPr>
            <p:spPr>
              <a:xfrm>
                <a:off x="4554552" y="2367075"/>
                <a:ext cx="2067321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B0CC8632-09DB-4B9D-BCF9-A50FA6BE7105}"/>
                  </a:ext>
                </a:extLst>
              </p:cNvPr>
              <p:cNvSpPr txBox="1"/>
              <p:nvPr/>
            </p:nvSpPr>
            <p:spPr>
              <a:xfrm>
                <a:off x="4779477" y="2393390"/>
                <a:ext cx="151841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기품</a:t>
                </a:r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바람결 </a:t>
                </a:r>
                <a:r>
                  <a:rPr lang="ko-KR" altLang="en-US" sz="1000" dirty="0" err="1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소라해초</a:t>
                </a:r>
                <a:endPara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308" name="직사각형 307">
                <a:extLst>
                  <a:ext uri="{FF2B5EF4-FFF2-40B4-BE49-F238E27FC236}">
                    <a16:creationId xmlns:a16="http://schemas.microsoft.com/office/drawing/2014/main" id="{3E47FCF9-38A9-4965-B24A-333F04BD10DE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E3F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7" name="그룹 256">
              <a:extLst>
                <a:ext uri="{FF2B5EF4-FFF2-40B4-BE49-F238E27FC236}">
                  <a16:creationId xmlns:a16="http://schemas.microsoft.com/office/drawing/2014/main" id="{A3319983-134F-47F7-BA90-FBC9E8C5D9BD}"/>
                </a:ext>
              </a:extLst>
            </p:cNvPr>
            <p:cNvGrpSpPr/>
            <p:nvPr/>
          </p:nvGrpSpPr>
          <p:grpSpPr>
            <a:xfrm>
              <a:off x="4824208" y="3108598"/>
              <a:ext cx="1972141" cy="274658"/>
              <a:chOff x="4554552" y="2367075"/>
              <a:chExt cx="2059822" cy="288000"/>
            </a:xfrm>
          </p:grpSpPr>
          <p:sp>
            <p:nvSpPr>
              <p:cNvPr id="303" name="직사각형 302">
                <a:extLst>
                  <a:ext uri="{FF2B5EF4-FFF2-40B4-BE49-F238E27FC236}">
                    <a16:creationId xmlns:a16="http://schemas.microsoft.com/office/drawing/2014/main" id="{6FD5E75F-94EB-4167-A441-0E5D633AE424}"/>
                  </a:ext>
                </a:extLst>
              </p:cNvPr>
              <p:cNvSpPr/>
              <p:nvPr/>
            </p:nvSpPr>
            <p:spPr>
              <a:xfrm>
                <a:off x="4554552" y="2367075"/>
                <a:ext cx="2059822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4" name="TextBox 303">
                <a:extLst>
                  <a:ext uri="{FF2B5EF4-FFF2-40B4-BE49-F238E27FC236}">
                    <a16:creationId xmlns:a16="http://schemas.microsoft.com/office/drawing/2014/main" id="{FAA801DB-0DB1-44F4-B90E-1CD5C37CECDE}"/>
                  </a:ext>
                </a:extLst>
              </p:cNvPr>
              <p:cNvSpPr txBox="1"/>
              <p:nvPr/>
            </p:nvSpPr>
            <p:spPr>
              <a:xfrm>
                <a:off x="4779477" y="2393390"/>
                <a:ext cx="17336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기품</a:t>
                </a:r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흉포한 야수의 내단</a:t>
                </a:r>
                <a:endPara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305" name="직사각형 304">
                <a:extLst>
                  <a:ext uri="{FF2B5EF4-FFF2-40B4-BE49-F238E27FC236}">
                    <a16:creationId xmlns:a16="http://schemas.microsoft.com/office/drawing/2014/main" id="{8119476F-7256-4D98-BD18-AC3BBFA14B2A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E3F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8" name="그룹 257">
              <a:extLst>
                <a:ext uri="{FF2B5EF4-FFF2-40B4-BE49-F238E27FC236}">
                  <a16:creationId xmlns:a16="http://schemas.microsoft.com/office/drawing/2014/main" id="{6C919BC8-6AAF-4576-B0E1-2FB1FC4E136B}"/>
                </a:ext>
              </a:extLst>
            </p:cNvPr>
            <p:cNvGrpSpPr/>
            <p:nvPr/>
          </p:nvGrpSpPr>
          <p:grpSpPr>
            <a:xfrm>
              <a:off x="4824208" y="3422729"/>
              <a:ext cx="1972141" cy="274658"/>
              <a:chOff x="4554552" y="2367075"/>
              <a:chExt cx="2067321" cy="288000"/>
            </a:xfrm>
          </p:grpSpPr>
          <p:sp>
            <p:nvSpPr>
              <p:cNvPr id="300" name="직사각형 299">
                <a:extLst>
                  <a:ext uri="{FF2B5EF4-FFF2-40B4-BE49-F238E27FC236}">
                    <a16:creationId xmlns:a16="http://schemas.microsoft.com/office/drawing/2014/main" id="{7E8F16E1-D91E-4B76-96BD-BBBA3A86EC86}"/>
                  </a:ext>
                </a:extLst>
              </p:cNvPr>
              <p:cNvSpPr/>
              <p:nvPr/>
            </p:nvSpPr>
            <p:spPr>
              <a:xfrm>
                <a:off x="4554552" y="2367075"/>
                <a:ext cx="2067321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4EBF00A5-33A2-4F07-8C5F-2574AE70BEC2}"/>
                  </a:ext>
                </a:extLst>
              </p:cNvPr>
              <p:cNvSpPr txBox="1"/>
              <p:nvPr/>
            </p:nvSpPr>
            <p:spPr>
              <a:xfrm>
                <a:off x="4779477" y="2393390"/>
                <a:ext cx="1707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체력</a:t>
                </a:r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짙푸른 발굽뿌리</a:t>
                </a:r>
                <a:endPara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302" name="직사각형 301">
                <a:extLst>
                  <a:ext uri="{FF2B5EF4-FFF2-40B4-BE49-F238E27FC236}">
                    <a16:creationId xmlns:a16="http://schemas.microsoft.com/office/drawing/2014/main" id="{368A3851-3467-49CC-9157-FB89B4AE1A40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E3F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59" name="그룹 258">
              <a:extLst>
                <a:ext uri="{FF2B5EF4-FFF2-40B4-BE49-F238E27FC236}">
                  <a16:creationId xmlns:a16="http://schemas.microsoft.com/office/drawing/2014/main" id="{FFF99167-015A-4808-BD01-E82FBAA803B7}"/>
                </a:ext>
              </a:extLst>
            </p:cNvPr>
            <p:cNvGrpSpPr/>
            <p:nvPr/>
          </p:nvGrpSpPr>
          <p:grpSpPr>
            <a:xfrm>
              <a:off x="4824208" y="3737815"/>
              <a:ext cx="1972141" cy="274658"/>
              <a:chOff x="4554552" y="2367075"/>
              <a:chExt cx="2059822" cy="288000"/>
            </a:xfrm>
          </p:grpSpPr>
          <p:sp>
            <p:nvSpPr>
              <p:cNvPr id="297" name="직사각형 296">
                <a:extLst>
                  <a:ext uri="{FF2B5EF4-FFF2-40B4-BE49-F238E27FC236}">
                    <a16:creationId xmlns:a16="http://schemas.microsoft.com/office/drawing/2014/main" id="{4A59B9B0-B01B-490B-A8F7-2F263D224DBC}"/>
                  </a:ext>
                </a:extLst>
              </p:cNvPr>
              <p:cNvSpPr/>
              <p:nvPr/>
            </p:nvSpPr>
            <p:spPr>
              <a:xfrm>
                <a:off x="4554552" y="2367075"/>
                <a:ext cx="2059822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29CFD3FB-CCD1-4E79-A328-2AB988FC720E}"/>
                  </a:ext>
                </a:extLst>
              </p:cNvPr>
              <p:cNvSpPr txBox="1"/>
              <p:nvPr/>
            </p:nvSpPr>
            <p:spPr>
              <a:xfrm>
                <a:off x="4779480" y="2393390"/>
                <a:ext cx="1590883" cy="258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체력</a:t>
                </a:r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청아한 숲의 숨결</a:t>
                </a:r>
                <a:endPara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99" name="직사각형 298">
                <a:extLst>
                  <a:ext uri="{FF2B5EF4-FFF2-40B4-BE49-F238E27FC236}">
                    <a16:creationId xmlns:a16="http://schemas.microsoft.com/office/drawing/2014/main" id="{65800930-0FCB-41F2-AD5A-79591971151E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E3F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60" name="그룹 259">
              <a:extLst>
                <a:ext uri="{FF2B5EF4-FFF2-40B4-BE49-F238E27FC236}">
                  <a16:creationId xmlns:a16="http://schemas.microsoft.com/office/drawing/2014/main" id="{24DC1453-4369-435E-88A1-7D173F55F8C3}"/>
                </a:ext>
              </a:extLst>
            </p:cNvPr>
            <p:cNvGrpSpPr/>
            <p:nvPr/>
          </p:nvGrpSpPr>
          <p:grpSpPr>
            <a:xfrm>
              <a:off x="4824209" y="4052675"/>
              <a:ext cx="1972140" cy="274658"/>
              <a:chOff x="4554552" y="2367075"/>
              <a:chExt cx="2059820" cy="288000"/>
            </a:xfrm>
          </p:grpSpPr>
          <p:sp>
            <p:nvSpPr>
              <p:cNvPr id="294" name="직사각형 293">
                <a:extLst>
                  <a:ext uri="{FF2B5EF4-FFF2-40B4-BE49-F238E27FC236}">
                    <a16:creationId xmlns:a16="http://schemas.microsoft.com/office/drawing/2014/main" id="{B9029BC4-0E4B-4BDC-A3CF-06B17AF626F3}"/>
                  </a:ext>
                </a:extLst>
              </p:cNvPr>
              <p:cNvSpPr/>
              <p:nvPr/>
            </p:nvSpPr>
            <p:spPr>
              <a:xfrm>
                <a:off x="4554552" y="2367075"/>
                <a:ext cx="2059820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5" name="TextBox 294">
                <a:extLst>
                  <a:ext uri="{FF2B5EF4-FFF2-40B4-BE49-F238E27FC236}">
                    <a16:creationId xmlns:a16="http://schemas.microsoft.com/office/drawing/2014/main" id="{5ACD721F-A22E-4A11-97C8-818A46244BBD}"/>
                  </a:ext>
                </a:extLst>
              </p:cNvPr>
              <p:cNvSpPr txBox="1"/>
              <p:nvPr/>
            </p:nvSpPr>
            <p:spPr>
              <a:xfrm>
                <a:off x="4779477" y="2393390"/>
                <a:ext cx="1657401" cy="258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체력</a:t>
                </a:r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수려한 적색 </a:t>
                </a:r>
                <a:r>
                  <a:rPr lang="ko-KR" altLang="en-US" sz="1000" dirty="0" err="1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화염초</a:t>
                </a:r>
                <a:endPara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96" name="직사각형 295">
                <a:extLst>
                  <a:ext uri="{FF2B5EF4-FFF2-40B4-BE49-F238E27FC236}">
                    <a16:creationId xmlns:a16="http://schemas.microsoft.com/office/drawing/2014/main" id="{596B2F87-0B22-4E79-9A8F-8C98E64542FE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E3F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61" name="그룹 260">
              <a:extLst>
                <a:ext uri="{FF2B5EF4-FFF2-40B4-BE49-F238E27FC236}">
                  <a16:creationId xmlns:a16="http://schemas.microsoft.com/office/drawing/2014/main" id="{37E159F5-FDB7-467B-AC95-3EDF2B4C1338}"/>
                </a:ext>
              </a:extLst>
            </p:cNvPr>
            <p:cNvGrpSpPr/>
            <p:nvPr/>
          </p:nvGrpSpPr>
          <p:grpSpPr>
            <a:xfrm>
              <a:off x="4824208" y="4367536"/>
              <a:ext cx="1972140" cy="274658"/>
              <a:chOff x="4554553" y="2367075"/>
              <a:chExt cx="2059821" cy="288000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89EDB25D-FD07-4B14-BC3F-EDEB3A92E288}"/>
                  </a:ext>
                </a:extLst>
              </p:cNvPr>
              <p:cNvSpPr/>
              <p:nvPr/>
            </p:nvSpPr>
            <p:spPr>
              <a:xfrm>
                <a:off x="4554553" y="2367075"/>
                <a:ext cx="2059821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2" name="TextBox 291">
                <a:extLst>
                  <a:ext uri="{FF2B5EF4-FFF2-40B4-BE49-F238E27FC236}">
                    <a16:creationId xmlns:a16="http://schemas.microsoft.com/office/drawing/2014/main" id="{A54042EC-5E9D-4709-81CC-5B6B275712B0}"/>
                  </a:ext>
                </a:extLst>
              </p:cNvPr>
              <p:cNvSpPr txBox="1"/>
              <p:nvPr/>
            </p:nvSpPr>
            <p:spPr>
              <a:xfrm>
                <a:off x="4779477" y="2393390"/>
                <a:ext cx="17076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F9E8D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F9E8D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자유</a:t>
                </a:r>
                <a:r>
                  <a:rPr lang="en-US" altLang="ko-KR" sz="1000" dirty="0">
                    <a:solidFill>
                      <a:srgbClr val="F9E8D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>
                    <a:solidFill>
                      <a:srgbClr val="F9E8D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길 잃은 동물의 혼</a:t>
                </a:r>
                <a:endPara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93" name="직사각형 292">
                <a:extLst>
                  <a:ext uri="{FF2B5EF4-FFF2-40B4-BE49-F238E27FC236}">
                    <a16:creationId xmlns:a16="http://schemas.microsoft.com/office/drawing/2014/main" id="{33E2D2B1-7D63-4F62-9F2D-9D2C3B54FFC5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515E3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C0FCB918-DFE1-41AA-8EDF-BDDCF235C73B}"/>
                </a:ext>
              </a:extLst>
            </p:cNvPr>
            <p:cNvGrpSpPr/>
            <p:nvPr/>
          </p:nvGrpSpPr>
          <p:grpSpPr>
            <a:xfrm>
              <a:off x="4824209" y="4682622"/>
              <a:ext cx="1993733" cy="274658"/>
              <a:chOff x="4554553" y="2367075"/>
              <a:chExt cx="2082374" cy="288000"/>
            </a:xfrm>
          </p:grpSpPr>
          <p:sp>
            <p:nvSpPr>
              <p:cNvPr id="288" name="직사각형 287">
                <a:extLst>
                  <a:ext uri="{FF2B5EF4-FFF2-40B4-BE49-F238E27FC236}">
                    <a16:creationId xmlns:a16="http://schemas.microsoft.com/office/drawing/2014/main" id="{1A98C7B5-2E22-4B22-8626-D0C624E32040}"/>
                  </a:ext>
                </a:extLst>
              </p:cNvPr>
              <p:cNvSpPr/>
              <p:nvPr/>
            </p:nvSpPr>
            <p:spPr>
              <a:xfrm>
                <a:off x="4554553" y="2367075"/>
                <a:ext cx="2059821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9" name="TextBox 288">
                <a:extLst>
                  <a:ext uri="{FF2B5EF4-FFF2-40B4-BE49-F238E27FC236}">
                    <a16:creationId xmlns:a16="http://schemas.microsoft.com/office/drawing/2014/main" id="{32735DAB-ABD3-463C-8EF5-00CA4D4A6F9D}"/>
                  </a:ext>
                </a:extLst>
              </p:cNvPr>
              <p:cNvSpPr txBox="1"/>
              <p:nvPr/>
            </p:nvSpPr>
            <p:spPr>
              <a:xfrm>
                <a:off x="4779477" y="2393390"/>
                <a:ext cx="185745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F9E8D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F9E8D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자유</a:t>
                </a:r>
                <a:r>
                  <a:rPr lang="en-US" altLang="ko-KR" sz="1000" dirty="0">
                    <a:solidFill>
                      <a:srgbClr val="F9E8D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>
                    <a:solidFill>
                      <a:srgbClr val="F9E8D0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투명한 갈기 털</a:t>
                </a:r>
                <a:endPara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90" name="직사각형 289">
                <a:extLst>
                  <a:ext uri="{FF2B5EF4-FFF2-40B4-BE49-F238E27FC236}">
                    <a16:creationId xmlns:a16="http://schemas.microsoft.com/office/drawing/2014/main" id="{CE7FF30E-83F1-4CFE-B221-BEAD3911C62C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515E3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263" name="그룹 262">
              <a:extLst>
                <a:ext uri="{FF2B5EF4-FFF2-40B4-BE49-F238E27FC236}">
                  <a16:creationId xmlns:a16="http://schemas.microsoft.com/office/drawing/2014/main" id="{54CFBAFD-4DFC-4C66-93E3-D34EF57EB5D9}"/>
                </a:ext>
              </a:extLst>
            </p:cNvPr>
            <p:cNvGrpSpPr/>
            <p:nvPr/>
          </p:nvGrpSpPr>
          <p:grpSpPr>
            <a:xfrm>
              <a:off x="4824208" y="4997482"/>
              <a:ext cx="1972140" cy="274658"/>
              <a:chOff x="4554553" y="2367075"/>
              <a:chExt cx="2059821" cy="288000"/>
            </a:xfrm>
          </p:grpSpPr>
          <p:sp>
            <p:nvSpPr>
              <p:cNvPr id="285" name="직사각형 284">
                <a:extLst>
                  <a:ext uri="{FF2B5EF4-FFF2-40B4-BE49-F238E27FC236}">
                    <a16:creationId xmlns:a16="http://schemas.microsoft.com/office/drawing/2014/main" id="{8780F626-4100-417C-898D-3F5ADD48410C}"/>
                  </a:ext>
                </a:extLst>
              </p:cNvPr>
              <p:cNvSpPr/>
              <p:nvPr/>
            </p:nvSpPr>
            <p:spPr>
              <a:xfrm>
                <a:off x="4554553" y="2367075"/>
                <a:ext cx="2059821" cy="288000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738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2993CC58-735E-4B56-9888-B6DA14D9F940}"/>
                  </a:ext>
                </a:extLst>
              </p:cNvPr>
              <p:cNvSpPr txBox="1"/>
              <p:nvPr/>
            </p:nvSpPr>
            <p:spPr>
              <a:xfrm>
                <a:off x="4779477" y="2393390"/>
                <a:ext cx="172562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(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자유</a:t>
                </a:r>
                <a:r>
                  <a:rPr lang="en-US" altLang="ko-KR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) </a:t>
                </a:r>
                <a:r>
                  <a:rPr lang="ko-KR" altLang="en-US" sz="1000" dirty="0">
                    <a:solidFill>
                      <a:srgbClr val="919197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망자의 꽃</a:t>
                </a:r>
                <a:endPara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endParaRPr>
              </a:p>
            </p:txBody>
          </p:sp>
          <p:sp>
            <p:nvSpPr>
              <p:cNvPr id="287" name="직사각형 286">
                <a:extLst>
                  <a:ext uri="{FF2B5EF4-FFF2-40B4-BE49-F238E27FC236}">
                    <a16:creationId xmlns:a16="http://schemas.microsoft.com/office/drawing/2014/main" id="{56302859-2307-4BE3-B62B-3495A636BD73}"/>
                  </a:ext>
                </a:extLst>
              </p:cNvPr>
              <p:cNvSpPr/>
              <p:nvPr/>
            </p:nvSpPr>
            <p:spPr>
              <a:xfrm>
                <a:off x="4597883" y="2414925"/>
                <a:ext cx="214484" cy="203663"/>
              </a:xfrm>
              <a:prstGeom prst="rect">
                <a:avLst/>
              </a:prstGeom>
              <a:solidFill>
                <a:srgbClr val="313235"/>
              </a:solidFill>
              <a:ln w="12700">
                <a:solidFill>
                  <a:srgbClr val="3E3F4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B2F9D6BC-73D0-45EF-B2D8-CB24D43377B3}"/>
                </a:ext>
              </a:extLst>
            </p:cNvPr>
            <p:cNvSpPr txBox="1"/>
            <p:nvPr/>
          </p:nvSpPr>
          <p:spPr>
            <a:xfrm>
              <a:off x="1808807" y="3501680"/>
              <a:ext cx="524244" cy="23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F45FC06A-96F8-49F4-A466-781AA900F85E}"/>
                </a:ext>
              </a:extLst>
            </p:cNvPr>
            <p:cNvSpPr txBox="1"/>
            <p:nvPr/>
          </p:nvSpPr>
          <p:spPr>
            <a:xfrm>
              <a:off x="2517744" y="3508296"/>
              <a:ext cx="524244" cy="23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AC7EFD5B-CA8F-45D9-AE1E-97489CD38ABE}"/>
                </a:ext>
              </a:extLst>
            </p:cNvPr>
            <p:cNvSpPr txBox="1"/>
            <p:nvPr/>
          </p:nvSpPr>
          <p:spPr>
            <a:xfrm>
              <a:off x="3236862" y="3487000"/>
              <a:ext cx="524244" cy="23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7F7599FA-5617-437C-AC10-E3CB558DEF72}"/>
                </a:ext>
              </a:extLst>
            </p:cNvPr>
            <p:cNvSpPr txBox="1"/>
            <p:nvPr/>
          </p:nvSpPr>
          <p:spPr>
            <a:xfrm>
              <a:off x="3956319" y="3480309"/>
              <a:ext cx="524244" cy="234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cxnSp>
          <p:nvCxnSpPr>
            <p:cNvPr id="268" name="연결선: 구부러짐 267">
              <a:extLst>
                <a:ext uri="{FF2B5EF4-FFF2-40B4-BE49-F238E27FC236}">
                  <a16:creationId xmlns:a16="http://schemas.microsoft.com/office/drawing/2014/main" id="{3FC0296A-A122-4F4B-8CEB-86858B405AB9}"/>
                </a:ext>
              </a:extLst>
            </p:cNvPr>
            <p:cNvCxnSpPr>
              <a:cxnSpLocks/>
              <a:stCxn id="247" idx="2"/>
              <a:endCxn id="233" idx="0"/>
            </p:cNvCxnSpPr>
            <p:nvPr/>
          </p:nvCxnSpPr>
          <p:spPr>
            <a:xfrm rot="10800000" flipV="1">
              <a:off x="2078299" y="1784870"/>
              <a:ext cx="892106" cy="601009"/>
            </a:xfrm>
            <a:prstGeom prst="curvedConnector2">
              <a:avLst/>
            </a:prstGeom>
            <a:ln>
              <a:solidFill>
                <a:srgbClr val="F9E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연결선: 구부러짐 268">
              <a:extLst>
                <a:ext uri="{FF2B5EF4-FFF2-40B4-BE49-F238E27FC236}">
                  <a16:creationId xmlns:a16="http://schemas.microsoft.com/office/drawing/2014/main" id="{8887EFD8-3DED-4054-823B-BAAD9ECF67C5}"/>
                </a:ext>
              </a:extLst>
            </p:cNvPr>
            <p:cNvCxnSpPr>
              <a:cxnSpLocks/>
              <a:stCxn id="247" idx="6"/>
              <a:endCxn id="245" idx="0"/>
            </p:cNvCxnSpPr>
            <p:nvPr/>
          </p:nvCxnSpPr>
          <p:spPr>
            <a:xfrm>
              <a:off x="3313830" y="1784871"/>
              <a:ext cx="901821" cy="601009"/>
            </a:xfrm>
            <a:prstGeom prst="curvedConnector2">
              <a:avLst/>
            </a:prstGeom>
            <a:ln>
              <a:solidFill>
                <a:srgbClr val="F9E8D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0" name="그룹 269">
              <a:extLst>
                <a:ext uri="{FF2B5EF4-FFF2-40B4-BE49-F238E27FC236}">
                  <a16:creationId xmlns:a16="http://schemas.microsoft.com/office/drawing/2014/main" id="{1911C535-DEFC-409F-BB16-DFBA216A9E62}"/>
                </a:ext>
              </a:extLst>
            </p:cNvPr>
            <p:cNvGrpSpPr/>
            <p:nvPr/>
          </p:nvGrpSpPr>
          <p:grpSpPr>
            <a:xfrm>
              <a:off x="4308370" y="3430659"/>
              <a:ext cx="258820" cy="282511"/>
              <a:chOff x="4032437" y="3898074"/>
              <a:chExt cx="271311" cy="296235"/>
            </a:xfrm>
          </p:grpSpPr>
          <p:sp>
            <p:nvSpPr>
              <p:cNvPr id="283" name="사각형: 둥근 모서리 282">
                <a:extLst>
                  <a:ext uri="{FF2B5EF4-FFF2-40B4-BE49-F238E27FC236}">
                    <a16:creationId xmlns:a16="http://schemas.microsoft.com/office/drawing/2014/main" id="{024B81FF-C71C-460F-A6E8-0F1890BD0E92}"/>
                  </a:ext>
                </a:extLst>
              </p:cNvPr>
              <p:cNvSpPr/>
              <p:nvPr/>
            </p:nvSpPr>
            <p:spPr>
              <a:xfrm>
                <a:off x="4092834" y="4005838"/>
                <a:ext cx="151409" cy="151489"/>
              </a:xfrm>
              <a:prstGeom prst="roundRect">
                <a:avLst/>
              </a:prstGeom>
              <a:solidFill>
                <a:srgbClr val="313235"/>
              </a:solidFill>
              <a:ln>
                <a:solidFill>
                  <a:srgbClr val="59595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5D00B6B3-57CE-482F-94D7-9121152053DC}"/>
                  </a:ext>
                </a:extLst>
              </p:cNvPr>
              <p:cNvSpPr txBox="1"/>
              <p:nvPr/>
            </p:nvSpPr>
            <p:spPr>
              <a:xfrm>
                <a:off x="4032437" y="3898074"/>
                <a:ext cx="271311" cy="296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rgbClr val="CBCBCE"/>
                    </a:solidFill>
                    <a:latin typeface="리디바탕" panose="020B0600000101010101" pitchFamily="34" charset="-127"/>
                    <a:ea typeface="리디바탕" panose="020B0600000101010101" pitchFamily="34" charset="-127"/>
                  </a:rPr>
                  <a:t>?</a:t>
                </a:r>
              </a:p>
            </p:txBody>
          </p:sp>
        </p:grp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DE44D05-910A-45CD-8714-60C98FEC9171}"/>
                </a:ext>
              </a:extLst>
            </p:cNvPr>
            <p:cNvSpPr txBox="1"/>
            <p:nvPr/>
          </p:nvSpPr>
          <p:spPr>
            <a:xfrm>
              <a:off x="4754597" y="1599364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91D217A-EB93-4186-B3E8-5A5411803B30}"/>
                </a:ext>
              </a:extLst>
            </p:cNvPr>
            <p:cNvSpPr txBox="1"/>
            <p:nvPr/>
          </p:nvSpPr>
          <p:spPr>
            <a:xfrm>
              <a:off x="4759443" y="1910992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3F09ECD5-F8A1-4805-8573-D051580C4AFC}"/>
                </a:ext>
              </a:extLst>
            </p:cNvPr>
            <p:cNvSpPr txBox="1"/>
            <p:nvPr/>
          </p:nvSpPr>
          <p:spPr>
            <a:xfrm>
              <a:off x="4760733" y="2232426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38904060-87E0-4C75-9344-3C6F672EC212}"/>
                </a:ext>
              </a:extLst>
            </p:cNvPr>
            <p:cNvSpPr txBox="1"/>
            <p:nvPr/>
          </p:nvSpPr>
          <p:spPr>
            <a:xfrm>
              <a:off x="4754597" y="2544172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8DFEAE21-3B1E-4B4F-9EC4-8BA39AF4A7FF}"/>
                </a:ext>
              </a:extLst>
            </p:cNvPr>
            <p:cNvSpPr txBox="1"/>
            <p:nvPr/>
          </p:nvSpPr>
          <p:spPr>
            <a:xfrm>
              <a:off x="4766491" y="2851213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0320FC6-A4BF-499A-BCCF-1F9464540E57}"/>
                </a:ext>
              </a:extLst>
            </p:cNvPr>
            <p:cNvSpPr txBox="1"/>
            <p:nvPr/>
          </p:nvSpPr>
          <p:spPr>
            <a:xfrm>
              <a:off x="4771337" y="3162841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7B6060F-031D-4843-A52C-990A31ED839B}"/>
                </a:ext>
              </a:extLst>
            </p:cNvPr>
            <p:cNvSpPr txBox="1"/>
            <p:nvPr/>
          </p:nvSpPr>
          <p:spPr>
            <a:xfrm>
              <a:off x="4772627" y="3484275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C65363FE-591F-466F-87B4-8FE04676FE64}"/>
                </a:ext>
              </a:extLst>
            </p:cNvPr>
            <p:cNvSpPr txBox="1"/>
            <p:nvPr/>
          </p:nvSpPr>
          <p:spPr>
            <a:xfrm>
              <a:off x="4766491" y="3796021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6D09A208-3749-4184-A1C1-87799233B727}"/>
                </a:ext>
              </a:extLst>
            </p:cNvPr>
            <p:cNvSpPr txBox="1"/>
            <p:nvPr/>
          </p:nvSpPr>
          <p:spPr>
            <a:xfrm>
              <a:off x="4760828" y="4116483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00D869B6-8221-457B-BDA1-B9C0409E40F3}"/>
                </a:ext>
              </a:extLst>
            </p:cNvPr>
            <p:cNvSpPr txBox="1"/>
            <p:nvPr/>
          </p:nvSpPr>
          <p:spPr>
            <a:xfrm>
              <a:off x="4765674" y="4428110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EF771726-742C-4337-B4C0-8A0F21E79FF2}"/>
                </a:ext>
              </a:extLst>
            </p:cNvPr>
            <p:cNvSpPr txBox="1"/>
            <p:nvPr/>
          </p:nvSpPr>
          <p:spPr>
            <a:xfrm>
              <a:off x="4766964" y="4749545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78D55DBF-FD63-4432-A35D-028AD0B2065F}"/>
                </a:ext>
              </a:extLst>
            </p:cNvPr>
            <p:cNvSpPr txBox="1"/>
            <p:nvPr/>
          </p:nvSpPr>
          <p:spPr>
            <a:xfrm>
              <a:off x="4760828" y="5061290"/>
              <a:ext cx="414231" cy="16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image</a:t>
              </a:r>
            </a:p>
          </p:txBody>
        </p:sp>
        <p:cxnSp>
          <p:nvCxnSpPr>
            <p:cNvPr id="323" name="직선 연결선 322">
              <a:extLst>
                <a:ext uri="{FF2B5EF4-FFF2-40B4-BE49-F238E27FC236}">
                  <a16:creationId xmlns:a16="http://schemas.microsoft.com/office/drawing/2014/main" id="{7DE09F9D-97DA-495A-96C6-60C575C56FA3}"/>
                </a:ext>
              </a:extLst>
            </p:cNvPr>
            <p:cNvCxnSpPr>
              <a:cxnSpLocks/>
              <a:stCxn id="237" idx="0"/>
              <a:endCxn id="328" idx="2"/>
            </p:cNvCxnSpPr>
            <p:nvPr/>
          </p:nvCxnSpPr>
          <p:spPr>
            <a:xfrm flipV="1">
              <a:off x="2782643" y="2238251"/>
              <a:ext cx="447" cy="147629"/>
            </a:xfrm>
            <a:prstGeom prst="line">
              <a:avLst/>
            </a:prstGeom>
            <a:ln>
              <a:solidFill>
                <a:srgbClr val="FAE7B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직선 연결선 326">
              <a:extLst>
                <a:ext uri="{FF2B5EF4-FFF2-40B4-BE49-F238E27FC236}">
                  <a16:creationId xmlns:a16="http://schemas.microsoft.com/office/drawing/2014/main" id="{5AE735EE-FB75-4A99-9D3F-1C7FBCFE692E}"/>
                </a:ext>
              </a:extLst>
            </p:cNvPr>
            <p:cNvCxnSpPr>
              <a:cxnSpLocks/>
              <a:stCxn id="241" idx="0"/>
              <a:endCxn id="329" idx="2"/>
            </p:cNvCxnSpPr>
            <p:nvPr/>
          </p:nvCxnSpPr>
          <p:spPr>
            <a:xfrm flipV="1">
              <a:off x="3496424" y="2240682"/>
              <a:ext cx="1233" cy="145198"/>
            </a:xfrm>
            <a:prstGeom prst="line">
              <a:avLst/>
            </a:prstGeom>
            <a:ln>
              <a:solidFill>
                <a:srgbClr val="FAE7B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8" name="다이아몬드 327">
              <a:extLst>
                <a:ext uri="{FF2B5EF4-FFF2-40B4-BE49-F238E27FC236}">
                  <a16:creationId xmlns:a16="http://schemas.microsoft.com/office/drawing/2014/main" id="{7433F5BF-D8A0-4942-9508-D844CB809DBF}"/>
                </a:ext>
              </a:extLst>
            </p:cNvPr>
            <p:cNvSpPr/>
            <p:nvPr/>
          </p:nvSpPr>
          <p:spPr>
            <a:xfrm>
              <a:off x="2720182" y="2117164"/>
              <a:ext cx="125816" cy="121087"/>
            </a:xfrm>
            <a:prstGeom prst="diamond">
              <a:avLst/>
            </a:prstGeom>
            <a:solidFill>
              <a:srgbClr val="FAE7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9" name="다이아몬드 328">
              <a:extLst>
                <a:ext uri="{FF2B5EF4-FFF2-40B4-BE49-F238E27FC236}">
                  <a16:creationId xmlns:a16="http://schemas.microsoft.com/office/drawing/2014/main" id="{497B39E3-1E32-4F7C-8105-43292E1DAFF7}"/>
                </a:ext>
              </a:extLst>
            </p:cNvPr>
            <p:cNvSpPr/>
            <p:nvPr/>
          </p:nvSpPr>
          <p:spPr>
            <a:xfrm>
              <a:off x="3434749" y="2119595"/>
              <a:ext cx="125816" cy="121087"/>
            </a:xfrm>
            <a:prstGeom prst="diamond">
              <a:avLst/>
            </a:prstGeom>
            <a:solidFill>
              <a:srgbClr val="FAE7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0" name="직사각형 329">
              <a:extLst>
                <a:ext uri="{FF2B5EF4-FFF2-40B4-BE49-F238E27FC236}">
                  <a16:creationId xmlns:a16="http://schemas.microsoft.com/office/drawing/2014/main" id="{BA5B8C23-22EA-4BB9-B213-B4099962F3C8}"/>
                </a:ext>
              </a:extLst>
            </p:cNvPr>
            <p:cNvSpPr/>
            <p:nvPr/>
          </p:nvSpPr>
          <p:spPr>
            <a:xfrm>
              <a:off x="1718635" y="4415754"/>
              <a:ext cx="2830263" cy="261919"/>
            </a:xfrm>
            <a:prstGeom prst="rect">
              <a:avLst/>
            </a:prstGeom>
            <a:solidFill>
              <a:srgbClr val="313235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167ABD2D-6BBE-411A-A52A-4F35FB1B9DC9}"/>
                </a:ext>
              </a:extLst>
            </p:cNvPr>
            <p:cNvSpPr txBox="1"/>
            <p:nvPr/>
          </p:nvSpPr>
          <p:spPr>
            <a:xfrm>
              <a:off x="2326257" y="4385060"/>
              <a:ext cx="1630823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애니메이션 건너뛰기</a:t>
              </a:r>
              <a:endParaRPr lang="en-US" altLang="ko-KR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333" name="직사각형 332">
              <a:extLst>
                <a:ext uri="{FF2B5EF4-FFF2-40B4-BE49-F238E27FC236}">
                  <a16:creationId xmlns:a16="http://schemas.microsoft.com/office/drawing/2014/main" id="{ED56E3F4-C1A0-45CF-8210-74697E06B41D}"/>
                </a:ext>
              </a:extLst>
            </p:cNvPr>
            <p:cNvSpPr/>
            <p:nvPr/>
          </p:nvSpPr>
          <p:spPr>
            <a:xfrm>
              <a:off x="1778664" y="4481235"/>
              <a:ext cx="132743" cy="13096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691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D75348-242C-4D8D-874D-C59E4907EDC9}"/>
              </a:ext>
            </a:extLst>
          </p:cNvPr>
          <p:cNvSpPr/>
          <p:nvPr/>
        </p:nvSpPr>
        <p:spPr>
          <a:xfrm>
            <a:off x="1656103" y="1144253"/>
            <a:ext cx="5148471" cy="4540782"/>
          </a:xfrm>
          <a:prstGeom prst="rect">
            <a:avLst/>
          </a:prstGeom>
          <a:solidFill>
            <a:srgbClr val="1D1E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A9A60E-4BF7-4FC5-9D72-26600AA2760C}"/>
              </a:ext>
            </a:extLst>
          </p:cNvPr>
          <p:cNvSpPr/>
          <p:nvPr/>
        </p:nvSpPr>
        <p:spPr>
          <a:xfrm>
            <a:off x="1656104" y="783958"/>
            <a:ext cx="5148470" cy="360294"/>
          </a:xfrm>
          <a:prstGeom prst="rect">
            <a:avLst/>
          </a:prstGeom>
          <a:solidFill>
            <a:srgbClr val="2F30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준마 훈련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8C30FF-6D57-4855-99DB-5FA8229225DD}"/>
              </a:ext>
            </a:extLst>
          </p:cNvPr>
          <p:cNvSpPr txBox="1"/>
          <p:nvPr/>
        </p:nvSpPr>
        <p:spPr>
          <a:xfrm>
            <a:off x="5130167" y="784482"/>
            <a:ext cx="1630823" cy="360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F9E8D0"/>
                </a:solidFill>
                <a:latin typeface="+mj-lt"/>
                <a:ea typeface="리디바탕" panose="020B0600000101010101" pitchFamily="34" charset="-127"/>
              </a:rPr>
              <a:t>X</a:t>
            </a:r>
            <a:r>
              <a:rPr lang="en-US" altLang="ko-KR" sz="1400" b="1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407C53-969F-4148-BD01-B81939DA84FA}"/>
              </a:ext>
            </a:extLst>
          </p:cNvPr>
          <p:cNvSpPr/>
          <p:nvPr/>
        </p:nvSpPr>
        <p:spPr>
          <a:xfrm>
            <a:off x="4658585" y="1144252"/>
            <a:ext cx="159488" cy="4495182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A0C2E0C-578A-410B-BEFC-A11DB8C8144A}"/>
              </a:ext>
            </a:extLst>
          </p:cNvPr>
          <p:cNvSpPr/>
          <p:nvPr/>
        </p:nvSpPr>
        <p:spPr>
          <a:xfrm>
            <a:off x="1742213" y="5351966"/>
            <a:ext cx="283026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921AE-2016-448E-8AC9-7C8627B7D518}"/>
              </a:ext>
            </a:extLst>
          </p:cNvPr>
          <p:cNvSpPr txBox="1"/>
          <p:nvPr/>
        </p:nvSpPr>
        <p:spPr>
          <a:xfrm>
            <a:off x="2341933" y="5318036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각성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4CEBB2-DACF-4A10-907C-893B84ED78A3}"/>
              </a:ext>
            </a:extLst>
          </p:cNvPr>
          <p:cNvSpPr/>
          <p:nvPr/>
        </p:nvSpPr>
        <p:spPr>
          <a:xfrm>
            <a:off x="1742213" y="5042393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61751C-1887-4475-9FAF-D0121557B3B6}"/>
              </a:ext>
            </a:extLst>
          </p:cNvPr>
          <p:cNvSpPr txBox="1"/>
          <p:nvPr/>
        </p:nvSpPr>
        <p:spPr>
          <a:xfrm>
            <a:off x="2349835" y="5011699"/>
            <a:ext cx="1630823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err="1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크론석</a:t>
            </a: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사용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37205-6E31-43B0-AD4A-8EB5954A33EB}"/>
              </a:ext>
            </a:extLst>
          </p:cNvPr>
          <p:cNvSpPr txBox="1"/>
          <p:nvPr/>
        </p:nvSpPr>
        <p:spPr>
          <a:xfrm>
            <a:off x="3928727" y="5011698"/>
            <a:ext cx="688337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94A3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/100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A365AE-49EE-47DC-B33E-036D4197DCD9}"/>
              </a:ext>
            </a:extLst>
          </p:cNvPr>
          <p:cNvSpPr/>
          <p:nvPr/>
        </p:nvSpPr>
        <p:spPr>
          <a:xfrm>
            <a:off x="1802242" y="5107874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FC107A-A7CD-435D-A0B2-3CC32B7452E0}"/>
              </a:ext>
            </a:extLst>
          </p:cNvPr>
          <p:cNvSpPr/>
          <p:nvPr/>
        </p:nvSpPr>
        <p:spPr>
          <a:xfrm>
            <a:off x="1923152" y="4732821"/>
            <a:ext cx="2435173" cy="261919"/>
          </a:xfrm>
          <a:prstGeom prst="rect">
            <a:avLst/>
          </a:prstGeom>
          <a:solidFill>
            <a:srgbClr val="262626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EBADC-AB48-4754-A00E-4A0995614FD0}"/>
              </a:ext>
            </a:extLst>
          </p:cNvPr>
          <p:cNvSpPr txBox="1"/>
          <p:nvPr/>
        </p:nvSpPr>
        <p:spPr>
          <a:xfrm>
            <a:off x="2341933" y="4689588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1CA0D2-B8E2-4004-B5B5-C3A1EE518EB8}"/>
              </a:ext>
            </a:extLst>
          </p:cNvPr>
          <p:cNvCxnSpPr/>
          <p:nvPr/>
        </p:nvCxnSpPr>
        <p:spPr>
          <a:xfrm>
            <a:off x="1953576" y="3812846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E851F19-9AA6-4985-8AD5-4F0A66520FA7}"/>
              </a:ext>
            </a:extLst>
          </p:cNvPr>
          <p:cNvCxnSpPr/>
          <p:nvPr/>
        </p:nvCxnSpPr>
        <p:spPr>
          <a:xfrm>
            <a:off x="1923152" y="4317618"/>
            <a:ext cx="2423339" cy="0"/>
          </a:xfrm>
          <a:prstGeom prst="line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3767A42-A6C2-47B2-8AA0-F9D0D20B2F2E}"/>
              </a:ext>
            </a:extLst>
          </p:cNvPr>
          <p:cNvSpPr txBox="1"/>
          <p:nvPr/>
        </p:nvSpPr>
        <p:spPr>
          <a:xfrm>
            <a:off x="2383816" y="3889785"/>
            <a:ext cx="1630823" cy="38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각성 확률 증가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b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성공 확률 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1.2</a:t>
            </a:r>
            <a:r>
              <a: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%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22C551-BF49-40CF-8D8F-EA552E93578C}"/>
              </a:ext>
            </a:extLst>
          </p:cNvPr>
          <p:cNvSpPr/>
          <p:nvPr/>
        </p:nvSpPr>
        <p:spPr>
          <a:xfrm>
            <a:off x="1835404" y="2614531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63351B7-FE1C-42C7-AD68-BFD6AC024793}"/>
              </a:ext>
            </a:extLst>
          </p:cNvPr>
          <p:cNvSpPr/>
          <p:nvPr/>
        </p:nvSpPr>
        <p:spPr>
          <a:xfrm>
            <a:off x="1903810" y="3086022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66EE094-BD57-4B1C-8CEF-91FE12A002EC}"/>
              </a:ext>
            </a:extLst>
          </p:cNvPr>
          <p:cNvSpPr/>
          <p:nvPr/>
        </p:nvSpPr>
        <p:spPr>
          <a:xfrm>
            <a:off x="1906586" y="2385880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7A715B-195C-4630-AFCB-3036EE695A35}"/>
              </a:ext>
            </a:extLst>
          </p:cNvPr>
          <p:cNvSpPr txBox="1"/>
          <p:nvPr/>
        </p:nvSpPr>
        <p:spPr>
          <a:xfrm>
            <a:off x="1790721" y="2793551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8A7C52-8473-4102-BA51-A86C22F75C0C}"/>
              </a:ext>
            </a:extLst>
          </p:cNvPr>
          <p:cNvSpPr/>
          <p:nvPr/>
        </p:nvSpPr>
        <p:spPr>
          <a:xfrm>
            <a:off x="2539748" y="2614531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A23BD43-75CA-4FC7-B683-BCBB1EEB0B94}"/>
              </a:ext>
            </a:extLst>
          </p:cNvPr>
          <p:cNvSpPr/>
          <p:nvPr/>
        </p:nvSpPr>
        <p:spPr>
          <a:xfrm>
            <a:off x="2608154" y="3086022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2573F1A-5C55-4B18-A67B-3B99842A2B50}"/>
              </a:ext>
            </a:extLst>
          </p:cNvPr>
          <p:cNvSpPr/>
          <p:nvPr/>
        </p:nvSpPr>
        <p:spPr>
          <a:xfrm>
            <a:off x="2610930" y="2385880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BC7142-F7A8-45EF-9D3A-AF1FD61D217B}"/>
              </a:ext>
            </a:extLst>
          </p:cNvPr>
          <p:cNvSpPr txBox="1"/>
          <p:nvPr/>
        </p:nvSpPr>
        <p:spPr>
          <a:xfrm>
            <a:off x="2495065" y="2793551"/>
            <a:ext cx="595875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D949E44-0931-4215-B9C8-1382252BAED4}"/>
              </a:ext>
            </a:extLst>
          </p:cNvPr>
          <p:cNvSpPr/>
          <p:nvPr/>
        </p:nvSpPr>
        <p:spPr>
          <a:xfrm>
            <a:off x="3253529" y="2614531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AE504C7-41A3-4779-A956-012D6259EDDC}"/>
              </a:ext>
            </a:extLst>
          </p:cNvPr>
          <p:cNvSpPr/>
          <p:nvPr/>
        </p:nvSpPr>
        <p:spPr>
          <a:xfrm>
            <a:off x="3321935" y="3086022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E682326-1155-4C7C-AF00-5A6F412AA9D7}"/>
              </a:ext>
            </a:extLst>
          </p:cNvPr>
          <p:cNvSpPr/>
          <p:nvPr/>
        </p:nvSpPr>
        <p:spPr>
          <a:xfrm>
            <a:off x="3324711" y="2385880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0D7CCC-5A63-447B-90BA-CDA979AB9AAB}"/>
              </a:ext>
            </a:extLst>
          </p:cNvPr>
          <p:cNvSpPr txBox="1"/>
          <p:nvPr/>
        </p:nvSpPr>
        <p:spPr>
          <a:xfrm>
            <a:off x="3208846" y="2793551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25%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BD689F-033E-46E6-ABCF-13B3826245D7}"/>
              </a:ext>
            </a:extLst>
          </p:cNvPr>
          <p:cNvSpPr/>
          <p:nvPr/>
        </p:nvSpPr>
        <p:spPr>
          <a:xfrm>
            <a:off x="3972757" y="2614531"/>
            <a:ext cx="515138" cy="887604"/>
          </a:xfrm>
          <a:prstGeom prst="rect">
            <a:avLst/>
          </a:prstGeom>
          <a:solidFill>
            <a:srgbClr val="1D1E20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8A0A28EA-A042-485E-88D2-E52E3BB7D3AF}"/>
              </a:ext>
            </a:extLst>
          </p:cNvPr>
          <p:cNvSpPr/>
          <p:nvPr/>
        </p:nvSpPr>
        <p:spPr>
          <a:xfrm>
            <a:off x="4041162" y="3086022"/>
            <a:ext cx="343425" cy="343322"/>
          </a:xfrm>
          <a:prstGeom prst="ellipse">
            <a:avLst/>
          </a:prstGeom>
          <a:solidFill>
            <a:srgbClr val="3B3228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4EFFE20-BFB9-49F1-A5A3-3A94DAA64A85}"/>
              </a:ext>
            </a:extLst>
          </p:cNvPr>
          <p:cNvSpPr/>
          <p:nvPr/>
        </p:nvSpPr>
        <p:spPr>
          <a:xfrm>
            <a:off x="4043938" y="2385880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F9E8D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B594CE-1B93-4212-9CEA-AC38BC13DF7E}"/>
              </a:ext>
            </a:extLst>
          </p:cNvPr>
          <p:cNvSpPr txBox="1"/>
          <p:nvPr/>
        </p:nvSpPr>
        <p:spPr>
          <a:xfrm>
            <a:off x="3928073" y="2793551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100%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38B403F-0229-4CCE-8793-354615CF72DC}"/>
              </a:ext>
            </a:extLst>
          </p:cNvPr>
          <p:cNvSpPr/>
          <p:nvPr/>
        </p:nvSpPr>
        <p:spPr>
          <a:xfrm>
            <a:off x="2970405" y="1613210"/>
            <a:ext cx="343425" cy="343322"/>
          </a:xfrm>
          <a:prstGeom prst="ellipse">
            <a:avLst/>
          </a:prstGeom>
          <a:solidFill>
            <a:srgbClr val="5B5A61"/>
          </a:solidFill>
          <a:ln>
            <a:solidFill>
              <a:srgbClr val="7F71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8B3EB5-5122-4A44-AACF-8E6FC8B0AC3F}"/>
              </a:ext>
            </a:extLst>
          </p:cNvPr>
          <p:cNvSpPr txBox="1"/>
          <p:nvPr/>
        </p:nvSpPr>
        <p:spPr>
          <a:xfrm>
            <a:off x="2872403" y="1983017"/>
            <a:ext cx="595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rgbClr val="D09F3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150%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1B5AA7-69CD-4FA5-8A55-DD8B07C9596B}"/>
              </a:ext>
            </a:extLst>
          </p:cNvPr>
          <p:cNvSpPr txBox="1"/>
          <p:nvPr/>
        </p:nvSpPr>
        <p:spPr>
          <a:xfrm>
            <a:off x="1993108" y="1191649"/>
            <a:ext cx="23929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세대 준마를 훈련해 환상마로 키우세요</a:t>
            </a:r>
            <a:r>
              <a:rPr lang="en-US" altLang="ko-KR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29990F0-CA7F-40CF-B292-AB4665A12D39}"/>
              </a:ext>
            </a:extLst>
          </p:cNvPr>
          <p:cNvSpPr/>
          <p:nvPr/>
        </p:nvSpPr>
        <p:spPr>
          <a:xfrm>
            <a:off x="4811021" y="1144251"/>
            <a:ext cx="1993553" cy="360189"/>
          </a:xfrm>
          <a:prstGeom prst="rect">
            <a:avLst/>
          </a:prstGeom>
          <a:solidFill>
            <a:srgbClr val="2324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7367B9-63E4-4B4E-922F-9AEB62CD8CA6}"/>
              </a:ext>
            </a:extLst>
          </p:cNvPr>
          <p:cNvSpPr txBox="1"/>
          <p:nvPr/>
        </p:nvSpPr>
        <p:spPr>
          <a:xfrm>
            <a:off x="4793264" y="1194000"/>
            <a:ext cx="1538814" cy="28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917B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훈련 재료 선택</a:t>
            </a:r>
            <a:endParaRPr lang="en-US" altLang="ko-KR" sz="1000" dirty="0">
              <a:solidFill>
                <a:srgbClr val="917B5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817F49C-3298-4A6E-855E-2D802719855F}"/>
              </a:ext>
            </a:extLst>
          </p:cNvPr>
          <p:cNvGrpSpPr/>
          <p:nvPr/>
        </p:nvGrpSpPr>
        <p:grpSpPr>
          <a:xfrm>
            <a:off x="4825255" y="1532367"/>
            <a:ext cx="1972140" cy="274658"/>
            <a:chOff x="4554552" y="2367075"/>
            <a:chExt cx="2059820" cy="288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353E4909-0FD2-4F0B-BA36-7F97E686A8B9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63B66C-B907-4852-8173-490BB2D1CDB2}"/>
                </a:ext>
              </a:extLst>
            </p:cNvPr>
            <p:cNvSpPr txBox="1"/>
            <p:nvPr/>
          </p:nvSpPr>
          <p:spPr>
            <a:xfrm>
              <a:off x="4779477" y="2393390"/>
              <a:ext cx="1656310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이아나로스의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과실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89B0D34-65EA-4283-BD61-9C6D6388574B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9DDF670-DEE3-4452-A25A-B60DAD3F2528}"/>
              </a:ext>
            </a:extLst>
          </p:cNvPr>
          <p:cNvGrpSpPr/>
          <p:nvPr/>
        </p:nvGrpSpPr>
        <p:grpSpPr>
          <a:xfrm>
            <a:off x="4825253" y="1847452"/>
            <a:ext cx="1972140" cy="274658"/>
            <a:chOff x="4554553" y="2367075"/>
            <a:chExt cx="2059821" cy="28800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0889D8BE-C668-46CF-981D-1CD1F9E5D0AF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049F2F-8C36-4863-ACC2-E6D9C4DB91F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돌꼬리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여물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B62563C-7789-49CF-A25D-1AACA1336E8F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F6560B9-DCE7-41E0-ACB9-7AD92446D000}"/>
              </a:ext>
            </a:extLst>
          </p:cNvPr>
          <p:cNvGrpSpPr/>
          <p:nvPr/>
        </p:nvGrpSpPr>
        <p:grpSpPr>
          <a:xfrm>
            <a:off x="4818073" y="2167570"/>
            <a:ext cx="1979321" cy="274658"/>
            <a:chOff x="4554552" y="2367075"/>
            <a:chExt cx="2067321" cy="28800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191AFDD8-31CA-4E5C-AB79-08B555338DEF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DA9B7D7-BB98-4496-AA6C-131C92996B8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무지개 보석과일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F274ADDF-01DE-4703-A459-D3F65581B163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C22FA64-5E89-4EBD-B88F-3BEC18E514B5}"/>
              </a:ext>
            </a:extLst>
          </p:cNvPr>
          <p:cNvGrpSpPr/>
          <p:nvPr/>
        </p:nvGrpSpPr>
        <p:grpSpPr>
          <a:xfrm>
            <a:off x="4818073" y="2482655"/>
            <a:ext cx="1979321" cy="274658"/>
            <a:chOff x="4554552" y="2367075"/>
            <a:chExt cx="2067321" cy="28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4539A89-2D48-4C56-B648-6014307B4FAB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244D43C-D48D-40AB-B64D-CA66C22EBB9A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신비한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청빛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 고둥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60CBEFB-17C0-4902-8D78-F566B14DFA8F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709A01A-D5F4-4098-B749-22D1028135E3}"/>
              </a:ext>
            </a:extLst>
          </p:cNvPr>
          <p:cNvGrpSpPr/>
          <p:nvPr/>
        </p:nvGrpSpPr>
        <p:grpSpPr>
          <a:xfrm>
            <a:off x="4824209" y="2793512"/>
            <a:ext cx="1972140" cy="274658"/>
            <a:chOff x="4554552" y="2367075"/>
            <a:chExt cx="2067321" cy="2880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B9E8C0B-E1AE-4B79-9D8F-64892EBB5386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E50F33D-6617-4D92-A727-BC88D8ACB335}"/>
                </a:ext>
              </a:extLst>
            </p:cNvPr>
            <p:cNvSpPr txBox="1"/>
            <p:nvPr/>
          </p:nvSpPr>
          <p:spPr>
            <a:xfrm>
              <a:off x="4779477" y="2393390"/>
              <a:ext cx="15184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바람결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소라해초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EDAA5B2-858D-4079-A551-3C9FE2C30CBE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A0C376F-6F8C-435C-BD1F-33ABEB4B1A41}"/>
              </a:ext>
            </a:extLst>
          </p:cNvPr>
          <p:cNvGrpSpPr/>
          <p:nvPr/>
        </p:nvGrpSpPr>
        <p:grpSpPr>
          <a:xfrm>
            <a:off x="4824208" y="3108598"/>
            <a:ext cx="1972141" cy="274658"/>
            <a:chOff x="4554552" y="2367075"/>
            <a:chExt cx="2059822" cy="288000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FDDF239-25FF-4D6E-9564-1532EE8FA49E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7E2C44-03C3-4133-BDFA-D7B5D3704F2A}"/>
                </a:ext>
              </a:extLst>
            </p:cNvPr>
            <p:cNvSpPr txBox="1"/>
            <p:nvPr/>
          </p:nvSpPr>
          <p:spPr>
            <a:xfrm>
              <a:off x="4779477" y="2393390"/>
              <a:ext cx="173367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기품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흉포한 야수의 내단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175EDE2-E09E-4FAE-ABDC-E997D394A8C6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63DBB51-FD23-41D1-AF5C-F77B18BDC46B}"/>
              </a:ext>
            </a:extLst>
          </p:cNvPr>
          <p:cNvGrpSpPr/>
          <p:nvPr/>
        </p:nvGrpSpPr>
        <p:grpSpPr>
          <a:xfrm>
            <a:off x="4824208" y="3422729"/>
            <a:ext cx="1972141" cy="274658"/>
            <a:chOff x="4554552" y="2367075"/>
            <a:chExt cx="2067321" cy="288000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06B26A2A-283D-4514-810E-503C44DEB41F}"/>
                </a:ext>
              </a:extLst>
            </p:cNvPr>
            <p:cNvSpPr/>
            <p:nvPr/>
          </p:nvSpPr>
          <p:spPr>
            <a:xfrm>
              <a:off x="4554552" y="2367075"/>
              <a:ext cx="20673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B711E6D-883A-4143-A330-5F083A18D8B7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짙푸른 발굽뿌리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7DD8272-27A8-4A11-AEDF-4994FA8505D5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6719ECA-C810-49EB-AD07-94D24841E7A4}"/>
              </a:ext>
            </a:extLst>
          </p:cNvPr>
          <p:cNvGrpSpPr/>
          <p:nvPr/>
        </p:nvGrpSpPr>
        <p:grpSpPr>
          <a:xfrm>
            <a:off x="4824208" y="3737815"/>
            <a:ext cx="1972141" cy="274658"/>
            <a:chOff x="4554552" y="2367075"/>
            <a:chExt cx="2059822" cy="28800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1B4B5FC7-A62D-4537-AF6A-C8B290CD4E43}"/>
                </a:ext>
              </a:extLst>
            </p:cNvPr>
            <p:cNvSpPr/>
            <p:nvPr/>
          </p:nvSpPr>
          <p:spPr>
            <a:xfrm>
              <a:off x="4554552" y="2367075"/>
              <a:ext cx="2059822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DEF1D24-6693-4B4C-BAC7-BC7C5366BFE9}"/>
                </a:ext>
              </a:extLst>
            </p:cNvPr>
            <p:cNvSpPr txBox="1"/>
            <p:nvPr/>
          </p:nvSpPr>
          <p:spPr>
            <a:xfrm>
              <a:off x="4779480" y="2393390"/>
              <a:ext cx="1590883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청아한 숲의 숨결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B339A7CE-2E96-40F8-80DE-AF51A618FE8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70B5BDD-478D-4F73-A8EA-2A34509E279F}"/>
              </a:ext>
            </a:extLst>
          </p:cNvPr>
          <p:cNvGrpSpPr/>
          <p:nvPr/>
        </p:nvGrpSpPr>
        <p:grpSpPr>
          <a:xfrm>
            <a:off x="4824209" y="4052675"/>
            <a:ext cx="1972140" cy="274658"/>
            <a:chOff x="4554552" y="2367075"/>
            <a:chExt cx="2059820" cy="288000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8963905-10C9-435F-B5CE-427682A16687}"/>
                </a:ext>
              </a:extLst>
            </p:cNvPr>
            <p:cNvSpPr/>
            <p:nvPr/>
          </p:nvSpPr>
          <p:spPr>
            <a:xfrm>
              <a:off x="4554552" y="2367075"/>
              <a:ext cx="2059820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CED4C82-D7D7-4670-A0D1-CAA31BE8A62B}"/>
                </a:ext>
              </a:extLst>
            </p:cNvPr>
            <p:cNvSpPr txBox="1"/>
            <p:nvPr/>
          </p:nvSpPr>
          <p:spPr>
            <a:xfrm>
              <a:off x="4779477" y="2393390"/>
              <a:ext cx="1657401" cy="258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체력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수려한 적색 </a:t>
              </a:r>
              <a:r>
                <a:rPr lang="ko-KR" altLang="en-US" sz="1000" dirty="0" err="1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화염초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2018F7-1CDE-4FAA-9034-4330934F3B39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92CEA67A-91EC-4419-BCF8-4C2B6B59ADA8}"/>
              </a:ext>
            </a:extLst>
          </p:cNvPr>
          <p:cNvGrpSpPr/>
          <p:nvPr/>
        </p:nvGrpSpPr>
        <p:grpSpPr>
          <a:xfrm>
            <a:off x="4824208" y="4367536"/>
            <a:ext cx="1972140" cy="274658"/>
            <a:chOff x="4554553" y="2367075"/>
            <a:chExt cx="2059821" cy="288000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CB7CC02-B925-4613-A911-944ADE087955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8E394E5-E75E-46AE-A6C6-0B906FF24587}"/>
                </a:ext>
              </a:extLst>
            </p:cNvPr>
            <p:cNvSpPr txBox="1"/>
            <p:nvPr/>
          </p:nvSpPr>
          <p:spPr>
            <a:xfrm>
              <a:off x="4779477" y="2393390"/>
              <a:ext cx="17076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길 잃은 동물의 혼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82EFFCD-793C-4414-A6EE-6BECBB26204F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B6DF6268-4394-4B4D-8005-BF827F480A1D}"/>
              </a:ext>
            </a:extLst>
          </p:cNvPr>
          <p:cNvGrpSpPr/>
          <p:nvPr/>
        </p:nvGrpSpPr>
        <p:grpSpPr>
          <a:xfrm>
            <a:off x="4824209" y="4682622"/>
            <a:ext cx="1993733" cy="274658"/>
            <a:chOff x="4554553" y="2367075"/>
            <a:chExt cx="2082374" cy="28800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8C54BFA-CEC4-44A9-8368-411A1FA10374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94AF72D-098D-429E-914C-B7B16B3ED7CA}"/>
                </a:ext>
              </a:extLst>
            </p:cNvPr>
            <p:cNvSpPr txBox="1"/>
            <p:nvPr/>
          </p:nvSpPr>
          <p:spPr>
            <a:xfrm>
              <a:off x="4779477" y="2393390"/>
              <a:ext cx="185745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F9E8D0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투명한 갈기 털</a:t>
              </a:r>
              <a:endParaRPr lang="en-US" altLang="ko-KR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B1067F7F-554B-4317-96BE-5B76EBC50610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515E3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C752AE8-3B50-4B3E-A2CF-5E4413CE363B}"/>
              </a:ext>
            </a:extLst>
          </p:cNvPr>
          <p:cNvGrpSpPr/>
          <p:nvPr/>
        </p:nvGrpSpPr>
        <p:grpSpPr>
          <a:xfrm>
            <a:off x="4824208" y="4997482"/>
            <a:ext cx="1972140" cy="274658"/>
            <a:chOff x="4554553" y="2367075"/>
            <a:chExt cx="2059821" cy="288000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01F2050-A124-42ED-B90E-D4A0847BE2DE}"/>
                </a:ext>
              </a:extLst>
            </p:cNvPr>
            <p:cNvSpPr/>
            <p:nvPr/>
          </p:nvSpPr>
          <p:spPr>
            <a:xfrm>
              <a:off x="4554553" y="2367075"/>
              <a:ext cx="2059821" cy="288000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738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BA6B4726-DF5D-4F2E-A8C9-1AA6497F53AC}"/>
                </a:ext>
              </a:extLst>
            </p:cNvPr>
            <p:cNvSpPr txBox="1"/>
            <p:nvPr/>
          </p:nvSpPr>
          <p:spPr>
            <a:xfrm>
              <a:off x="4779477" y="2393390"/>
              <a:ext cx="1725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(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자유</a:t>
              </a:r>
              <a:r>
                <a:rPr lang="en-US" altLang="ko-KR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) </a:t>
              </a:r>
              <a:r>
                <a:rPr lang="ko-KR" altLang="en-US" sz="1000" dirty="0">
                  <a:solidFill>
                    <a:srgbClr val="919197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망자의 꽃</a:t>
              </a:r>
              <a:endParaRPr lang="en-US" altLang="ko-KR" sz="10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E6EF0AB0-F92B-45A8-8ED8-FCA0027270C0}"/>
                </a:ext>
              </a:extLst>
            </p:cNvPr>
            <p:cNvSpPr/>
            <p:nvPr/>
          </p:nvSpPr>
          <p:spPr>
            <a:xfrm>
              <a:off x="4597883" y="2414925"/>
              <a:ext cx="214484" cy="203663"/>
            </a:xfrm>
            <a:prstGeom prst="rect">
              <a:avLst/>
            </a:prstGeom>
            <a:solidFill>
              <a:srgbClr val="313235"/>
            </a:solidFill>
            <a:ln w="12700">
              <a:solidFill>
                <a:srgbClr val="3E3F4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99C94691-2C33-47B5-B850-A4198123DEF1}"/>
              </a:ext>
            </a:extLst>
          </p:cNvPr>
          <p:cNvSpPr txBox="1"/>
          <p:nvPr/>
        </p:nvSpPr>
        <p:spPr>
          <a:xfrm>
            <a:off x="1808807" y="350168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AAC0EDC-4F6D-4B5F-9C80-CFC4290DF7F4}"/>
              </a:ext>
            </a:extLst>
          </p:cNvPr>
          <p:cNvSpPr txBox="1"/>
          <p:nvPr/>
        </p:nvSpPr>
        <p:spPr>
          <a:xfrm>
            <a:off x="2517744" y="3508296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기품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3A77A01-EBCF-4918-AE54-7948E8F04205}"/>
              </a:ext>
            </a:extLst>
          </p:cNvPr>
          <p:cNvSpPr txBox="1"/>
          <p:nvPr/>
        </p:nvSpPr>
        <p:spPr>
          <a:xfrm>
            <a:off x="3236862" y="3487000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체력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A46EA51-1B9D-49CB-B7A0-C5FE72A6656F}"/>
              </a:ext>
            </a:extLst>
          </p:cNvPr>
          <p:cNvSpPr txBox="1"/>
          <p:nvPr/>
        </p:nvSpPr>
        <p:spPr>
          <a:xfrm>
            <a:off x="3956319" y="3480309"/>
            <a:ext cx="524244" cy="234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rgbClr val="F9E8D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자유</a:t>
            </a:r>
            <a:endParaRPr lang="en-US" altLang="ko-KR" sz="1000" dirty="0">
              <a:solidFill>
                <a:srgbClr val="F9E8D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2" name="연결선: 구부러짐 91">
            <a:extLst>
              <a:ext uri="{FF2B5EF4-FFF2-40B4-BE49-F238E27FC236}">
                <a16:creationId xmlns:a16="http://schemas.microsoft.com/office/drawing/2014/main" id="{B49E06C4-50E3-4452-ACBB-9C50563F36A1}"/>
              </a:ext>
            </a:extLst>
          </p:cNvPr>
          <p:cNvCxnSpPr>
            <a:cxnSpLocks/>
            <a:stCxn id="35" idx="2"/>
            <a:endCxn id="21" idx="0"/>
          </p:cNvCxnSpPr>
          <p:nvPr/>
        </p:nvCxnSpPr>
        <p:spPr>
          <a:xfrm rot="10800000" flipV="1">
            <a:off x="2078299" y="1784870"/>
            <a:ext cx="892106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연결선: 구부러짐 92">
            <a:extLst>
              <a:ext uri="{FF2B5EF4-FFF2-40B4-BE49-F238E27FC236}">
                <a16:creationId xmlns:a16="http://schemas.microsoft.com/office/drawing/2014/main" id="{3DEBB08A-4EC1-40AB-92B9-4E82EB04D613}"/>
              </a:ext>
            </a:extLst>
          </p:cNvPr>
          <p:cNvCxnSpPr>
            <a:cxnSpLocks/>
            <a:stCxn id="35" idx="6"/>
            <a:endCxn id="33" idx="0"/>
          </p:cNvCxnSpPr>
          <p:nvPr/>
        </p:nvCxnSpPr>
        <p:spPr>
          <a:xfrm>
            <a:off x="3313830" y="1784871"/>
            <a:ext cx="901821" cy="601009"/>
          </a:xfrm>
          <a:prstGeom prst="curvedConnector2">
            <a:avLst/>
          </a:prstGeom>
          <a:ln>
            <a:solidFill>
              <a:srgbClr val="F9E8D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36E6897E-FD4F-4BC0-9FBE-58D6DD057397}"/>
              </a:ext>
            </a:extLst>
          </p:cNvPr>
          <p:cNvGrpSpPr/>
          <p:nvPr/>
        </p:nvGrpSpPr>
        <p:grpSpPr>
          <a:xfrm>
            <a:off x="4308370" y="3430659"/>
            <a:ext cx="258820" cy="282511"/>
            <a:chOff x="4032437" y="3898074"/>
            <a:chExt cx="271311" cy="296235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C607777D-5059-4879-9E5D-1AC93284FB2C}"/>
                </a:ext>
              </a:extLst>
            </p:cNvPr>
            <p:cNvSpPr/>
            <p:nvPr/>
          </p:nvSpPr>
          <p:spPr>
            <a:xfrm>
              <a:off x="4092834" y="4005838"/>
              <a:ext cx="151409" cy="151489"/>
            </a:xfrm>
            <a:prstGeom prst="roundRect">
              <a:avLst/>
            </a:prstGeom>
            <a:solidFill>
              <a:srgbClr val="313235"/>
            </a:solidFill>
            <a:ln>
              <a:solidFill>
                <a:srgbClr val="59595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AB305D4-8FAB-43B8-8A55-D70019F31CD3}"/>
                </a:ext>
              </a:extLst>
            </p:cNvPr>
            <p:cNvSpPr txBox="1"/>
            <p:nvPr/>
          </p:nvSpPr>
          <p:spPr>
            <a:xfrm>
              <a:off x="4032437" y="3898074"/>
              <a:ext cx="271311" cy="296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CBCBCE"/>
                  </a:solidFill>
                  <a:latin typeface="리디바탕" panose="020B0600000101010101" pitchFamily="34" charset="-127"/>
                  <a:ea typeface="리디바탕" panose="020B0600000101010101" pitchFamily="34" charset="-127"/>
                </a:rPr>
                <a:t>?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6E80B2E-7DF1-4AF9-8167-964D535A4733}"/>
              </a:ext>
            </a:extLst>
          </p:cNvPr>
          <p:cNvSpPr txBox="1"/>
          <p:nvPr/>
        </p:nvSpPr>
        <p:spPr>
          <a:xfrm>
            <a:off x="4754597" y="1599364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C3A3496-1B9D-4D06-B5B6-FBC6C2AB47CF}"/>
              </a:ext>
            </a:extLst>
          </p:cNvPr>
          <p:cNvSpPr txBox="1"/>
          <p:nvPr/>
        </p:nvSpPr>
        <p:spPr>
          <a:xfrm>
            <a:off x="4759443" y="191099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9C9882F-65E4-48EC-8402-62796410464C}"/>
              </a:ext>
            </a:extLst>
          </p:cNvPr>
          <p:cNvSpPr txBox="1"/>
          <p:nvPr/>
        </p:nvSpPr>
        <p:spPr>
          <a:xfrm>
            <a:off x="4760733" y="2232426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022086E-B276-4B8B-B626-91A10F72772C}"/>
              </a:ext>
            </a:extLst>
          </p:cNvPr>
          <p:cNvSpPr txBox="1"/>
          <p:nvPr/>
        </p:nvSpPr>
        <p:spPr>
          <a:xfrm>
            <a:off x="4754597" y="2544172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2D5C1E8-351A-4F0B-917F-45A3571C1E28}"/>
              </a:ext>
            </a:extLst>
          </p:cNvPr>
          <p:cNvSpPr txBox="1"/>
          <p:nvPr/>
        </p:nvSpPr>
        <p:spPr>
          <a:xfrm>
            <a:off x="4766491" y="285121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ABCC717-2D85-4F87-9404-99C6FAA6FE6B}"/>
              </a:ext>
            </a:extLst>
          </p:cNvPr>
          <p:cNvSpPr txBox="1"/>
          <p:nvPr/>
        </p:nvSpPr>
        <p:spPr>
          <a:xfrm>
            <a:off x="4771337" y="316284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042BFB2-0614-4090-87B7-72BAF4F8E8C6}"/>
              </a:ext>
            </a:extLst>
          </p:cNvPr>
          <p:cNvSpPr txBox="1"/>
          <p:nvPr/>
        </p:nvSpPr>
        <p:spPr>
          <a:xfrm>
            <a:off x="4772627" y="348427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2011AE2-97F0-4FB3-A7BC-8FDFC6ED268D}"/>
              </a:ext>
            </a:extLst>
          </p:cNvPr>
          <p:cNvSpPr txBox="1"/>
          <p:nvPr/>
        </p:nvSpPr>
        <p:spPr>
          <a:xfrm>
            <a:off x="4766491" y="3796021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33E65EB-73D9-4177-ADB0-15DC1EAC2E5F}"/>
              </a:ext>
            </a:extLst>
          </p:cNvPr>
          <p:cNvSpPr txBox="1"/>
          <p:nvPr/>
        </p:nvSpPr>
        <p:spPr>
          <a:xfrm>
            <a:off x="4760828" y="4116483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C779AF-8AAE-49B9-9F5A-AA158176DC53}"/>
              </a:ext>
            </a:extLst>
          </p:cNvPr>
          <p:cNvSpPr txBox="1"/>
          <p:nvPr/>
        </p:nvSpPr>
        <p:spPr>
          <a:xfrm>
            <a:off x="4765674" y="4428110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A5BAFD8-646A-4B3B-B496-B94611CA131A}"/>
              </a:ext>
            </a:extLst>
          </p:cNvPr>
          <p:cNvSpPr txBox="1"/>
          <p:nvPr/>
        </p:nvSpPr>
        <p:spPr>
          <a:xfrm>
            <a:off x="4766964" y="4749545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C2A6646-6CAC-4EFA-8AF8-D276A627C888}"/>
              </a:ext>
            </a:extLst>
          </p:cNvPr>
          <p:cNvSpPr txBox="1"/>
          <p:nvPr/>
        </p:nvSpPr>
        <p:spPr>
          <a:xfrm>
            <a:off x="4760828" y="5061290"/>
            <a:ext cx="414231" cy="16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" dirty="0">
                <a:solidFill>
                  <a:srgbClr val="91919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image</a:t>
            </a: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C64FB3F2-3E7E-4FC6-9764-8B55C51D758E}"/>
              </a:ext>
            </a:extLst>
          </p:cNvPr>
          <p:cNvCxnSpPr>
            <a:cxnSpLocks/>
            <a:stCxn id="25" idx="0"/>
            <a:endCxn id="111" idx="2"/>
          </p:cNvCxnSpPr>
          <p:nvPr/>
        </p:nvCxnSpPr>
        <p:spPr>
          <a:xfrm flipV="1">
            <a:off x="2782643" y="2238251"/>
            <a:ext cx="447" cy="147629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F0492C36-7352-477C-BC50-B44E3A0FF4BD}"/>
              </a:ext>
            </a:extLst>
          </p:cNvPr>
          <p:cNvCxnSpPr>
            <a:cxnSpLocks/>
            <a:stCxn id="29" idx="0"/>
            <a:endCxn id="112" idx="2"/>
          </p:cNvCxnSpPr>
          <p:nvPr/>
        </p:nvCxnSpPr>
        <p:spPr>
          <a:xfrm flipV="1">
            <a:off x="3496424" y="2240682"/>
            <a:ext cx="1233" cy="145198"/>
          </a:xfrm>
          <a:prstGeom prst="line">
            <a:avLst/>
          </a:prstGeom>
          <a:ln>
            <a:solidFill>
              <a:srgbClr val="FAE7B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다이아몬드 110">
            <a:extLst>
              <a:ext uri="{FF2B5EF4-FFF2-40B4-BE49-F238E27FC236}">
                <a16:creationId xmlns:a16="http://schemas.microsoft.com/office/drawing/2014/main" id="{FB4D3C36-A038-4DEB-84DD-9D95D86D90E6}"/>
              </a:ext>
            </a:extLst>
          </p:cNvPr>
          <p:cNvSpPr/>
          <p:nvPr/>
        </p:nvSpPr>
        <p:spPr>
          <a:xfrm>
            <a:off x="2720182" y="2117164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다이아몬드 111">
            <a:extLst>
              <a:ext uri="{FF2B5EF4-FFF2-40B4-BE49-F238E27FC236}">
                <a16:creationId xmlns:a16="http://schemas.microsoft.com/office/drawing/2014/main" id="{65BE270C-5370-4061-AD95-FA3CC2FEAA58}"/>
              </a:ext>
            </a:extLst>
          </p:cNvPr>
          <p:cNvSpPr/>
          <p:nvPr/>
        </p:nvSpPr>
        <p:spPr>
          <a:xfrm>
            <a:off x="3434749" y="2119595"/>
            <a:ext cx="125816" cy="121087"/>
          </a:xfrm>
          <a:prstGeom prst="diamond">
            <a:avLst/>
          </a:prstGeom>
          <a:solidFill>
            <a:srgbClr val="FAE7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EFB73035-F600-41A4-8D4E-621B7AD5564F}"/>
              </a:ext>
            </a:extLst>
          </p:cNvPr>
          <p:cNvSpPr/>
          <p:nvPr/>
        </p:nvSpPr>
        <p:spPr>
          <a:xfrm>
            <a:off x="1718635" y="4415754"/>
            <a:ext cx="2830263" cy="261919"/>
          </a:xfrm>
          <a:prstGeom prst="rect">
            <a:avLst/>
          </a:prstGeom>
          <a:solidFill>
            <a:srgbClr val="313235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BD3D386-8F34-4581-99A4-14135CC0CB28}"/>
              </a:ext>
            </a:extLst>
          </p:cNvPr>
          <p:cNvSpPr txBox="1"/>
          <p:nvPr/>
        </p:nvSpPr>
        <p:spPr>
          <a:xfrm>
            <a:off x="2326257" y="4385060"/>
            <a:ext cx="1630823" cy="2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>
                <a:solidFill>
                  <a:srgbClr val="CBCBC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애니메이션 건너뛰기</a:t>
            </a:r>
            <a:endParaRPr lang="en-US" altLang="ko-KR" sz="1000" dirty="0">
              <a:solidFill>
                <a:srgbClr val="CBCBCE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D022744A-3ED8-46D3-A7B0-6D7C82F7CC70}"/>
              </a:ext>
            </a:extLst>
          </p:cNvPr>
          <p:cNvSpPr/>
          <p:nvPr/>
        </p:nvSpPr>
        <p:spPr>
          <a:xfrm>
            <a:off x="1778664" y="4481235"/>
            <a:ext cx="132743" cy="1309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119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A22397C-ECC9-6F88-51F0-7E4D592B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733" y="791027"/>
            <a:ext cx="45720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18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8" y="184344"/>
            <a:ext cx="17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01.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642CA4-37E9-D45A-5B16-AFD6B15B29BD}"/>
              </a:ext>
            </a:extLst>
          </p:cNvPr>
          <p:cNvSpPr txBox="1"/>
          <p:nvPr/>
        </p:nvSpPr>
        <p:spPr>
          <a:xfrm>
            <a:off x="559868" y="1767979"/>
            <a:ext cx="790744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번째 환상마를 추가하여 준마 각성에서 새로운 선택지를 제시합니다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2A7DF-70B9-59AA-8830-2D77DF215088}"/>
              </a:ext>
            </a:extLst>
          </p:cNvPr>
          <p:cNvSpPr txBox="1"/>
          <p:nvPr/>
        </p:nvSpPr>
        <p:spPr>
          <a:xfrm>
            <a:off x="559868" y="2965174"/>
            <a:ext cx="9879532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사라지고 잔재로 남아있는 말의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죽은 횟수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를 컨셉에 맞게 적극 활용합니다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19AC37-096C-E5A8-40D1-01E04760BB74}"/>
              </a:ext>
            </a:extLst>
          </p:cNvPr>
          <p:cNvSpPr txBox="1"/>
          <p:nvPr/>
        </p:nvSpPr>
        <p:spPr>
          <a:xfrm>
            <a:off x="559868" y="4162369"/>
            <a:ext cx="11632132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강력한 효과는 없지만 모험가의 게임 내 다양한 편의성을 제공하는 데 목적을 두어</a:t>
            </a:r>
            <a:b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비교적 초보 모험가들이 사용하기에 좋은 환상마를 지향합니다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ko-KR" altLang="en-US" sz="2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BD9B62B-660E-27A0-203E-35326927A609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267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71E1BC1-11A4-C290-6A66-8817A638E5D3}"/>
              </a:ext>
            </a:extLst>
          </p:cNvPr>
          <p:cNvSpPr txBox="1"/>
          <p:nvPr/>
        </p:nvSpPr>
        <p:spPr>
          <a:xfrm>
            <a:off x="60328" y="2842780"/>
            <a:ext cx="3994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8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8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EE1424D-ACC7-E999-96AE-0BAA540AF1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3429000"/>
            <a:ext cx="4218517" cy="0"/>
          </a:xfrm>
          <a:prstGeom prst="line">
            <a:avLst/>
          </a:prstGeom>
          <a:ln w="38100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1D2834C-DC83-FD65-2459-F024D69EAF48}"/>
              </a:ext>
            </a:extLst>
          </p:cNvPr>
          <p:cNvSpPr/>
          <p:nvPr/>
        </p:nvSpPr>
        <p:spPr>
          <a:xfrm>
            <a:off x="4218517" y="3303000"/>
            <a:ext cx="252000" cy="252000"/>
          </a:xfrm>
          <a:prstGeom prst="diamond">
            <a:avLst/>
          </a:prstGeom>
          <a:solidFill>
            <a:srgbClr val="03111C"/>
          </a:solidFill>
          <a:ln>
            <a:solidFill>
              <a:srgbClr val="0311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056EB7-72EE-88E7-F5E8-40B3E2DBEB53}"/>
              </a:ext>
            </a:extLst>
          </p:cNvPr>
          <p:cNvSpPr txBox="1"/>
          <p:nvPr/>
        </p:nvSpPr>
        <p:spPr>
          <a:xfrm>
            <a:off x="5204389" y="2593771"/>
            <a:ext cx="3232645" cy="2963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지구력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요구 경험치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속도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가속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회전력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제동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특징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1745689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pic>
        <p:nvPicPr>
          <p:cNvPr id="1038" name="그림 1037">
            <a:extLst>
              <a:ext uri="{FF2B5EF4-FFF2-40B4-BE49-F238E27FC236}">
                <a16:creationId xmlns:a16="http://schemas.microsoft.com/office/drawing/2014/main" id="{34E113F0-AD8B-2E8C-24D4-A97AB72BD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35" y="3856396"/>
            <a:ext cx="2785532" cy="2701571"/>
          </a:xfrm>
          <a:prstGeom prst="rect">
            <a:avLst/>
          </a:prstGeom>
          <a:effectLst/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7A41B157-F1D9-EEFD-5CC3-7E73634D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69" y="3856396"/>
            <a:ext cx="2750424" cy="2701571"/>
          </a:xfrm>
          <a:prstGeom prst="rect">
            <a:avLst/>
          </a:prstGeom>
        </p:spPr>
      </p:pic>
      <p:sp>
        <p:nvSpPr>
          <p:cNvPr id="1041" name="TextBox 1040">
            <a:extLst>
              <a:ext uri="{FF2B5EF4-FFF2-40B4-BE49-F238E27FC236}">
                <a16:creationId xmlns:a16="http://schemas.microsoft.com/office/drawing/2014/main" id="{CDDE2FF3-E83D-4D6E-2526-26A09175253E}"/>
              </a:ext>
            </a:extLst>
          </p:cNvPr>
          <p:cNvSpPr txBox="1"/>
          <p:nvPr/>
        </p:nvSpPr>
        <p:spPr>
          <a:xfrm>
            <a:off x="1174686" y="3429000"/>
            <a:ext cx="249714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컨셉 이미지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42" name="그림 1041">
            <a:extLst>
              <a:ext uri="{FF2B5EF4-FFF2-40B4-BE49-F238E27FC236}">
                <a16:creationId xmlns:a16="http://schemas.microsoft.com/office/drawing/2014/main" id="{87A9B00C-0D82-A677-3F46-4BCD8F4D0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039" y="3565998"/>
            <a:ext cx="154647" cy="18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7415EC9-9FAE-C2BB-3D7F-6660EA42A9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1495" y="3856396"/>
            <a:ext cx="4434693" cy="2701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8A36C4-982D-B5AA-BD5D-6A5BA447BC44}"/>
              </a:ext>
            </a:extLst>
          </p:cNvPr>
          <p:cNvSpPr txBox="1"/>
          <p:nvPr/>
        </p:nvSpPr>
        <p:spPr>
          <a:xfrm>
            <a:off x="559866" y="765936"/>
            <a:ext cx="11258209" cy="2409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유령 컨셉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강력한 기술도 없고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기본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스탯도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낮지만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매우 높은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상승치를 갖고 있으며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모험가에게 각종 유용한 편의성 기능을 제공합니다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 컨셉에 맞게 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NPC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부딪히지 않고 질주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할 수 있는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 질주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 차이가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 아니더라도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몬스터에게 선공 당하지 않게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해주는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이승의 존재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스킬을 사용하여 자동이동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사냥에 편리함을 제공합니다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익사하지 않고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탑승 중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낙하 대미지를 받지 않으며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사막에서의 이동속도 저하에 면역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또한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팬텀은 마지막으로 진입한 마구간에 위치하는 판정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있어서 이송을 할 필요가 없게 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8087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타원 59">
            <a:extLst>
              <a:ext uri="{FF2B5EF4-FFF2-40B4-BE49-F238E27FC236}">
                <a16:creationId xmlns:a16="http://schemas.microsoft.com/office/drawing/2014/main" id="{DE82D069-BAF5-8F87-5EB0-DF8D794FCD5F}"/>
              </a:ext>
            </a:extLst>
          </p:cNvPr>
          <p:cNvSpPr/>
          <p:nvPr/>
        </p:nvSpPr>
        <p:spPr>
          <a:xfrm>
            <a:off x="6311364" y="4873775"/>
            <a:ext cx="1294757" cy="129793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124A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4DF89136-EBB0-05C7-5CFD-0B887869BEF5}"/>
              </a:ext>
            </a:extLst>
          </p:cNvPr>
          <p:cNvSpPr/>
          <p:nvPr/>
        </p:nvSpPr>
        <p:spPr>
          <a:xfrm>
            <a:off x="6311365" y="2993110"/>
            <a:ext cx="1294757" cy="129793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124A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CA426D95-1140-B519-F5BE-05299FAD7FD5}"/>
              </a:ext>
            </a:extLst>
          </p:cNvPr>
          <p:cNvSpPr txBox="1"/>
          <p:nvPr/>
        </p:nvSpPr>
        <p:spPr>
          <a:xfrm>
            <a:off x="7915415" y="2993110"/>
            <a:ext cx="4169705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반투명한 몸통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반투명한 몸통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실제로 건너편이 투사되어 보임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초록색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파란색 계열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뼈 표현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  <p:pic>
        <p:nvPicPr>
          <p:cNvPr id="1030" name="그림 1029">
            <a:extLst>
              <a:ext uri="{FF2B5EF4-FFF2-40B4-BE49-F238E27FC236}">
                <a16:creationId xmlns:a16="http://schemas.microsoft.com/office/drawing/2014/main" id="{84DDDFFA-6796-4B28-FBC9-4BCA5D3D0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768" y="3130108"/>
            <a:ext cx="154647" cy="180000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F8DBE1F4-4E9F-533B-F3A0-930B01ED02A7}"/>
              </a:ext>
            </a:extLst>
          </p:cNvPr>
          <p:cNvSpPr txBox="1"/>
          <p:nvPr/>
        </p:nvSpPr>
        <p:spPr>
          <a:xfrm>
            <a:off x="7915415" y="4873775"/>
            <a:ext cx="4276585" cy="1347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갈기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꼬리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다리 안개 표현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갈기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꼬리는 안개로 구성되어 있는 느낌을 표현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다리에는 안개가 휘감고 있는 느낌을 표현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안개 색상은 몸통 색과 동일함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32" name="그림 1031">
            <a:extLst>
              <a:ext uri="{FF2B5EF4-FFF2-40B4-BE49-F238E27FC236}">
                <a16:creationId xmlns:a16="http://schemas.microsoft.com/office/drawing/2014/main" id="{FE05A4AB-8392-0151-FDE3-7713DE6A6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769" y="5010773"/>
            <a:ext cx="154647" cy="180000"/>
          </a:xfrm>
          <a:prstGeom prst="rect">
            <a:avLst/>
          </a:prstGeom>
        </p:spPr>
      </p:pic>
      <p:sp>
        <p:nvSpPr>
          <p:cNvPr id="1035" name="TextBox 1034">
            <a:extLst>
              <a:ext uri="{FF2B5EF4-FFF2-40B4-BE49-F238E27FC236}">
                <a16:creationId xmlns:a16="http://schemas.microsoft.com/office/drawing/2014/main" id="{302BD47B-1907-BCE6-6D5F-E400A2857F2D}"/>
              </a:ext>
            </a:extLst>
          </p:cNvPr>
          <p:cNvSpPr txBox="1"/>
          <p:nvPr/>
        </p:nvSpPr>
        <p:spPr>
          <a:xfrm>
            <a:off x="7915415" y="1290251"/>
            <a:ext cx="2497147" cy="1024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두개골 표현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뼈 표현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7E9762-E9B7-6A99-AC20-BBB360CDB768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DFA72-5947-DA86-7377-A18D64C36F65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92069C-12AA-89F9-F4FD-81214739BBD0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89AA169B-FD24-9456-CD6A-3DD9E0E9B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10935D-F36E-6F02-46A6-E954B8A3C28B}"/>
              </a:ext>
            </a:extLst>
          </p:cNvPr>
          <p:cNvSpPr txBox="1"/>
          <p:nvPr/>
        </p:nvSpPr>
        <p:spPr>
          <a:xfrm>
            <a:off x="559867" y="762928"/>
            <a:ext cx="4824933" cy="1762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>
                <a:latin typeface="리디바탕" panose="020B0600000101010101" pitchFamily="34" charset="-127"/>
                <a:ea typeface="리디바탕" panose="020B0600000101010101" pitchFamily="34" charset="-127"/>
              </a:rPr>
              <a:t>외형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해골 머리와 반투명한 신체를 갖고 있는 유령의 모습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갈기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꼬리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다리 부분 안개 이펙트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언데드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좀비 같은 느낌은 지양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유령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혼 느낌으로 제작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C489B15-1FF9-89B5-2A46-A59F239A1C96}"/>
              </a:ext>
            </a:extLst>
          </p:cNvPr>
          <p:cNvSpPr/>
          <p:nvPr/>
        </p:nvSpPr>
        <p:spPr>
          <a:xfrm>
            <a:off x="6317521" y="1290251"/>
            <a:ext cx="1294757" cy="1297939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solidFill>
              <a:srgbClr val="124A8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AFBA704-2386-BAEA-0858-F4AC54376345}"/>
              </a:ext>
            </a:extLst>
          </p:cNvPr>
          <p:cNvCxnSpPr>
            <a:cxnSpLocks/>
            <a:stCxn id="1046" idx="6"/>
            <a:endCxn id="33" idx="2"/>
          </p:cNvCxnSpPr>
          <p:nvPr/>
        </p:nvCxnSpPr>
        <p:spPr>
          <a:xfrm flipV="1">
            <a:off x="1617789" y="1939221"/>
            <a:ext cx="4699732" cy="1684489"/>
          </a:xfrm>
          <a:prstGeom prst="bentConnector3">
            <a:avLst>
              <a:gd name="adj1" fmla="val 50000"/>
            </a:avLst>
          </a:prstGeom>
          <a:ln w="3175">
            <a:solidFill>
              <a:srgbClr val="124A8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085DC04A-66B0-BD3A-6B7B-8BF06D709D10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2912546" y="3642080"/>
            <a:ext cx="3398819" cy="661903"/>
          </a:xfrm>
          <a:prstGeom prst="bentConnector3">
            <a:avLst/>
          </a:prstGeom>
          <a:ln w="3175">
            <a:solidFill>
              <a:srgbClr val="124A8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E95927A9-7962-49F1-2529-68DEC3BAF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0768" y="1413906"/>
            <a:ext cx="154647" cy="180000"/>
          </a:xfrm>
          <a:prstGeom prst="rect">
            <a:avLst/>
          </a:prstGeom>
        </p:spPr>
      </p:pic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DFD26805-E1D1-A1DB-8E6C-AB5A6FD05F5D}"/>
              </a:ext>
            </a:extLst>
          </p:cNvPr>
          <p:cNvCxnSpPr>
            <a:cxnSpLocks/>
            <a:stCxn id="1051" idx="6"/>
            <a:endCxn id="60" idx="2"/>
          </p:cNvCxnSpPr>
          <p:nvPr/>
        </p:nvCxnSpPr>
        <p:spPr>
          <a:xfrm flipV="1">
            <a:off x="4265048" y="5522745"/>
            <a:ext cx="2046316" cy="257238"/>
          </a:xfrm>
          <a:prstGeom prst="bentConnector3">
            <a:avLst>
              <a:gd name="adj1" fmla="val 50000"/>
            </a:avLst>
          </a:prstGeom>
          <a:ln w="3175">
            <a:solidFill>
              <a:srgbClr val="124A8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86D4F07B-77D8-2B67-5BE6-50132655DA8C}"/>
              </a:ext>
            </a:extLst>
          </p:cNvPr>
          <p:cNvCxnSpPr>
            <a:cxnSpLocks/>
            <a:stCxn id="1050" idx="6"/>
            <a:endCxn id="60" idx="2"/>
          </p:cNvCxnSpPr>
          <p:nvPr/>
        </p:nvCxnSpPr>
        <p:spPr>
          <a:xfrm>
            <a:off x="4265048" y="4573227"/>
            <a:ext cx="2046316" cy="949518"/>
          </a:xfrm>
          <a:prstGeom prst="bentConnector3">
            <a:avLst>
              <a:gd name="adj1" fmla="val 50000"/>
            </a:avLst>
          </a:prstGeom>
          <a:ln w="3175">
            <a:solidFill>
              <a:srgbClr val="124A8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6" name="연결선: 꺾임 1025">
            <a:extLst>
              <a:ext uri="{FF2B5EF4-FFF2-40B4-BE49-F238E27FC236}">
                <a16:creationId xmlns:a16="http://schemas.microsoft.com/office/drawing/2014/main" id="{A8856A13-F839-B740-713D-EA2A7D6E06C3}"/>
              </a:ext>
            </a:extLst>
          </p:cNvPr>
          <p:cNvCxnSpPr>
            <a:cxnSpLocks/>
            <a:stCxn id="1047" idx="4"/>
            <a:endCxn id="60" idx="2"/>
          </p:cNvCxnSpPr>
          <p:nvPr/>
        </p:nvCxnSpPr>
        <p:spPr>
          <a:xfrm rot="16200000" flipH="1">
            <a:off x="3305397" y="2516778"/>
            <a:ext cx="1969002" cy="4042931"/>
          </a:xfrm>
          <a:prstGeom prst="bentConnector2">
            <a:avLst/>
          </a:prstGeom>
          <a:ln w="3175">
            <a:solidFill>
              <a:srgbClr val="124A8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6" name="타원 1045">
            <a:extLst>
              <a:ext uri="{FF2B5EF4-FFF2-40B4-BE49-F238E27FC236}">
                <a16:creationId xmlns:a16="http://schemas.microsoft.com/office/drawing/2014/main" id="{1A0F372C-0DD2-780A-B0D1-96C357796B54}"/>
              </a:ext>
            </a:extLst>
          </p:cNvPr>
          <p:cNvSpPr/>
          <p:nvPr/>
        </p:nvSpPr>
        <p:spPr>
          <a:xfrm>
            <a:off x="1581789" y="3605710"/>
            <a:ext cx="36000" cy="36000"/>
          </a:xfrm>
          <a:prstGeom prst="ellipse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7" name="타원 1046">
            <a:extLst>
              <a:ext uri="{FF2B5EF4-FFF2-40B4-BE49-F238E27FC236}">
                <a16:creationId xmlns:a16="http://schemas.microsoft.com/office/drawing/2014/main" id="{4949E496-AAE6-DF63-CA80-CB2A91C7D2AF}"/>
              </a:ext>
            </a:extLst>
          </p:cNvPr>
          <p:cNvSpPr/>
          <p:nvPr/>
        </p:nvSpPr>
        <p:spPr>
          <a:xfrm>
            <a:off x="2250433" y="3517743"/>
            <a:ext cx="36000" cy="36000"/>
          </a:xfrm>
          <a:prstGeom prst="ellipse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9" name="타원 1048">
            <a:extLst>
              <a:ext uri="{FF2B5EF4-FFF2-40B4-BE49-F238E27FC236}">
                <a16:creationId xmlns:a16="http://schemas.microsoft.com/office/drawing/2014/main" id="{DB979DDD-5CBA-2A99-DEE4-53CC78DFDF24}"/>
              </a:ext>
            </a:extLst>
          </p:cNvPr>
          <p:cNvSpPr/>
          <p:nvPr/>
        </p:nvSpPr>
        <p:spPr>
          <a:xfrm>
            <a:off x="2876546" y="4285984"/>
            <a:ext cx="36000" cy="36000"/>
          </a:xfrm>
          <a:prstGeom prst="ellipse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0" name="타원 1049">
            <a:extLst>
              <a:ext uri="{FF2B5EF4-FFF2-40B4-BE49-F238E27FC236}">
                <a16:creationId xmlns:a16="http://schemas.microsoft.com/office/drawing/2014/main" id="{DB87AB74-8F94-0114-2D74-A2E34F71BE32}"/>
              </a:ext>
            </a:extLst>
          </p:cNvPr>
          <p:cNvSpPr/>
          <p:nvPr/>
        </p:nvSpPr>
        <p:spPr>
          <a:xfrm>
            <a:off x="4229048" y="4555227"/>
            <a:ext cx="36000" cy="36000"/>
          </a:xfrm>
          <a:prstGeom prst="ellipse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타원 1050">
            <a:extLst>
              <a:ext uri="{FF2B5EF4-FFF2-40B4-BE49-F238E27FC236}">
                <a16:creationId xmlns:a16="http://schemas.microsoft.com/office/drawing/2014/main" id="{595958BF-2DB9-EC82-93DD-21A0BA3E6B41}"/>
              </a:ext>
            </a:extLst>
          </p:cNvPr>
          <p:cNvSpPr/>
          <p:nvPr/>
        </p:nvSpPr>
        <p:spPr>
          <a:xfrm>
            <a:off x="4229048" y="5761983"/>
            <a:ext cx="36000" cy="36000"/>
          </a:xfrm>
          <a:prstGeom prst="ellipse">
            <a:avLst/>
          </a:prstGeom>
          <a:solidFill>
            <a:srgbClr val="124A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58" name="그래픽 1057" descr="말 윤곽선">
            <a:extLst>
              <a:ext uri="{FF2B5EF4-FFF2-40B4-BE49-F238E27FC236}">
                <a16:creationId xmlns:a16="http://schemas.microsoft.com/office/drawing/2014/main" id="{70308D6B-B3B4-C247-CCFE-8BCA2AE622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886561" y="2525718"/>
            <a:ext cx="3879512" cy="39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6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9899128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1DCFE4-6578-33EC-42D6-1D88A515F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335328"/>
              </p:ext>
            </p:extLst>
          </p:nvPr>
        </p:nvGraphicFramePr>
        <p:xfrm>
          <a:off x="1060578" y="4115772"/>
          <a:ext cx="9732340" cy="20881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33085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3352506410"/>
                    </a:ext>
                  </a:extLst>
                </a:gridCol>
                <a:gridCol w="2433085">
                  <a:extLst>
                    <a:ext uri="{9D8B030D-6E8A-4147-A177-3AD203B41FA5}">
                      <a16:colId xmlns:a16="http://schemas.microsoft.com/office/drawing/2014/main" val="4249846764"/>
                    </a:ext>
                  </a:extLst>
                </a:gridCol>
              </a:tblGrid>
              <a:tr h="308096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기본값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레벨업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ko-KR" altLang="en-US" sz="1200" b="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증가값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정수</a:t>
                      </a: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308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Min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Max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871553"/>
                  </a:ext>
                </a:extLst>
              </a:tr>
              <a:tr h="490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2,640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1,117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1,243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490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지구력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3,541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546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832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4906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경험치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22,625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283F315-C560-AE46-2F67-4CDFC3E0E632}"/>
              </a:ext>
            </a:extLst>
          </p:cNvPr>
          <p:cNvSpPr txBox="1"/>
          <p:nvPr/>
        </p:nvSpPr>
        <p:spPr>
          <a:xfrm>
            <a:off x="1060580" y="3614852"/>
            <a:ext cx="983602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지구력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요구 경험치 기본값과 상승치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8536E2-742C-FEEE-7B96-0DB43D437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933" y="3761944"/>
            <a:ext cx="154647" cy="1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490DF4-2613-8E91-6FF5-0381CCBB2283}"/>
              </a:ext>
            </a:extLst>
          </p:cNvPr>
          <p:cNvSpPr txBox="1"/>
          <p:nvPr/>
        </p:nvSpPr>
        <p:spPr>
          <a:xfrm>
            <a:off x="1074558" y="1255443"/>
            <a:ext cx="10371630" cy="231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지구력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요구 경험치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생명력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지구력은 다른 환상마들과 유사한 값으로 상승하며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요구 경험치는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세대의 값으로 적용합니다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생명력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지구력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요구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겅험치가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증가합니다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생명력은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1,117 ~ 1,243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사이의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정수값입니다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지구력은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546 ~ 832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사이의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정수값입니다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증가하는 요구 경험치는 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???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3A9C049-0080-1185-E6D1-5AC70943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E461DF-D9FB-C8D6-699F-6679120722C6}"/>
              </a:ext>
            </a:extLst>
          </p:cNvPr>
          <p:cNvSpPr txBox="1"/>
          <p:nvPr/>
        </p:nvSpPr>
        <p:spPr>
          <a:xfrm>
            <a:off x="5608030" y="3444895"/>
            <a:ext cx="6113029" cy="377796"/>
          </a:xfrm>
          <a:prstGeom prst="rect">
            <a:avLst/>
          </a:prstGeom>
          <a:solidFill>
            <a:srgbClr val="03111C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요구 경험치 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상승값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계산 필요함</a:t>
            </a:r>
            <a:endParaRPr lang="en-US" altLang="ko-KR" sz="14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0767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831712-08D9-32A2-3AE9-BDAFFEAFF98C}"/>
              </a:ext>
            </a:extLst>
          </p:cNvPr>
          <p:cNvSpPr/>
          <p:nvPr/>
        </p:nvSpPr>
        <p:spPr>
          <a:xfrm>
            <a:off x="391043" y="205749"/>
            <a:ext cx="62600" cy="365792"/>
          </a:xfrm>
          <a:prstGeom prst="rect">
            <a:avLst/>
          </a:prstGeom>
          <a:solidFill>
            <a:srgbClr val="0311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5A39E-1FAD-EA5B-A02C-AB518B9E4E6C}"/>
              </a:ext>
            </a:extLst>
          </p:cNvPr>
          <p:cNvSpPr txBox="1"/>
          <p:nvPr/>
        </p:nvSpPr>
        <p:spPr>
          <a:xfrm>
            <a:off x="559867" y="184344"/>
            <a:ext cx="4288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20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환상마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F01FB2-6550-788E-A91C-6D9E0BDF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88" y="218662"/>
            <a:ext cx="371888" cy="365792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CF4A392-F64A-AADF-3AB0-1666DDD5B94A}"/>
              </a:ext>
            </a:extLst>
          </p:cNvPr>
          <p:cNvCxnSpPr/>
          <p:nvPr/>
        </p:nvCxnSpPr>
        <p:spPr>
          <a:xfrm>
            <a:off x="559868" y="654028"/>
            <a:ext cx="7200900" cy="0"/>
          </a:xfrm>
          <a:prstGeom prst="line">
            <a:avLst/>
          </a:prstGeom>
          <a:ln w="3175">
            <a:solidFill>
              <a:srgbClr val="03111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0C9FA2-1FBA-3DE2-108F-5C44217E5A15}"/>
              </a:ext>
            </a:extLst>
          </p:cNvPr>
          <p:cNvSpPr txBox="1"/>
          <p:nvPr/>
        </p:nvSpPr>
        <p:spPr>
          <a:xfrm>
            <a:off x="559866" y="762928"/>
            <a:ext cx="1010563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41DCFE4-6578-33EC-42D6-1D88A515F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401785"/>
              </p:ext>
            </p:extLst>
          </p:nvPr>
        </p:nvGraphicFramePr>
        <p:xfrm>
          <a:off x="1060580" y="4348117"/>
          <a:ext cx="9330265" cy="24199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1">
                  <a:extLst>
                    <a:ext uri="{9D8B030D-6E8A-4147-A177-3AD203B41FA5}">
                      <a16:colId xmlns:a16="http://schemas.microsoft.com/office/drawing/2014/main" val="1598338599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3701702781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373073337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527711010"/>
                    </a:ext>
                  </a:extLst>
                </a:gridCol>
                <a:gridCol w="1811866">
                  <a:extLst>
                    <a:ext uri="{9D8B030D-6E8A-4147-A177-3AD203B41FA5}">
                      <a16:colId xmlns:a16="http://schemas.microsoft.com/office/drawing/2014/main" val="4003486304"/>
                    </a:ext>
                  </a:extLst>
                </a:gridCol>
              </a:tblGrid>
              <a:tr h="403323">
                <a:tc>
                  <a:txBody>
                    <a:bodyPr/>
                    <a:lstStyle/>
                    <a:p>
                      <a:pPr latinLnBrk="1"/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스탯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1626192"/>
                  </a:ext>
                </a:extLst>
              </a:tr>
              <a:tr h="403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환상마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속도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가속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회전력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제동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446193"/>
                  </a:ext>
                </a:extLst>
              </a:tr>
              <a:tr h="403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팬텀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rgbClr val="124A8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b="1" dirty="0">
                        <a:solidFill>
                          <a:srgbClr val="124A84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E1EE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977144"/>
                  </a:ext>
                </a:extLst>
              </a:tr>
              <a:tr h="403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아두아나트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137.5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137.5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122.5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7655156"/>
                  </a:ext>
                </a:extLst>
              </a:tr>
              <a:tr h="403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디네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133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127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748609"/>
                  </a:ext>
                </a:extLst>
              </a:tr>
              <a:tr h="4033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둠</a:t>
                      </a:r>
                    </a:p>
                  </a:txBody>
                  <a:tcPr anchor="ctr">
                    <a:solidFill>
                      <a:srgbClr val="124A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130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139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5765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283F315-C560-AE46-2F67-4CDFC3E0E632}"/>
              </a:ext>
            </a:extLst>
          </p:cNvPr>
          <p:cNvSpPr txBox="1"/>
          <p:nvPr/>
        </p:nvSpPr>
        <p:spPr>
          <a:xfrm>
            <a:off x="1060580" y="3847197"/>
            <a:ext cx="9836020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기본값</a:t>
            </a: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98536E2-742C-FEEE-7B96-0DB43D437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933" y="3994289"/>
            <a:ext cx="154647" cy="18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5D190D-D7D8-8B39-04F8-01BE094BC0C6}"/>
              </a:ext>
            </a:extLst>
          </p:cNvPr>
          <p:cNvSpPr txBox="1"/>
          <p:nvPr/>
        </p:nvSpPr>
        <p:spPr>
          <a:xfrm>
            <a:off x="1074558" y="1255443"/>
            <a:ext cx="10371630" cy="2639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속도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가속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회전력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제동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“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”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이라 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팬텀의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기본값은 다른 환상마보다 낮지만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상승치 평균값이 높아서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레벨에 안정적으로 높은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스탯을</a:t>
            </a:r>
            <a:b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획득 할 수 있습니다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팬텀은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레벨까지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스탯이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상승합니다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총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29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회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레벨업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시 </a:t>
            </a:r>
            <a:r>
              <a:rPr lang="ko-KR" altLang="en-US" sz="1400" b="1" dirty="0" err="1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스탯의</a:t>
            </a:r>
            <a:r>
              <a:rPr lang="ko-KR" altLang="en-US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상승치는 각각 </a:t>
            </a:r>
            <a:r>
              <a:rPr lang="en-US" altLang="ko-KR" sz="1400" b="1" dirty="0">
                <a:solidFill>
                  <a:srgbClr val="124A8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0.5~1.5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확률에 의하여 상승합니다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0.5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1.5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까지 소수 첫 번째 자리 까지의 값만 등장합니다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 (0.1 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단위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스탯은</a:t>
            </a:r>
            <a:r>
              <a:rPr lang="ko-KR" altLang="en-US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소수 첫 번째 자리까지 표기합니다</a:t>
            </a:r>
            <a:r>
              <a:rPr lang="en-US" altLang="ko-KR" sz="14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33AA05-F504-BFFD-3C52-76C30FC96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4098" y1="28169" x2="54098" y2="28169"/>
                        <a14:foregroundMark x1="85246" y1="56338" x2="85246" y2="56338"/>
                        <a14:foregroundMark x1="54098" y1="80282" x2="54098" y2="80282"/>
                        <a14:foregroundMark x1="49180" y1="33803" x2="49180" y2="33803"/>
                        <a14:foregroundMark x1="49180" y1="85915" x2="49180" y2="85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911" y="1379098"/>
            <a:ext cx="154647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12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2888</TotalTime>
  <Words>2871</Words>
  <Application>Microsoft Office PowerPoint</Application>
  <PresentationFormat>와이드스크린</PresentationFormat>
  <Paragraphs>772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645</cp:revision>
  <dcterms:created xsi:type="dcterms:W3CDTF">2024-08-22T07:25:24Z</dcterms:created>
  <dcterms:modified xsi:type="dcterms:W3CDTF">2024-09-13T15:09:40Z</dcterms:modified>
</cp:coreProperties>
</file>